
<file path=[Content_Types].xml><?xml version="1.0" encoding="utf-8"?>
<Types xmlns="http://schemas.openxmlformats.org/package/2006/content-types">
  <Default Extension="fntdata" ContentType="application/x-fontdata"/>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0"/>
  </p:notesMasterIdLst>
  <p:sldIdLst>
    <p:sldId id="256" r:id="rId2"/>
    <p:sldId id="295" r:id="rId3"/>
    <p:sldId id="259" r:id="rId4"/>
    <p:sldId id="261" r:id="rId5"/>
    <p:sldId id="296" r:id="rId6"/>
    <p:sldId id="298" r:id="rId7"/>
    <p:sldId id="299" r:id="rId8"/>
    <p:sldId id="300" r:id="rId9"/>
    <p:sldId id="301" r:id="rId10"/>
    <p:sldId id="307" r:id="rId11"/>
    <p:sldId id="308" r:id="rId12"/>
    <p:sldId id="312" r:id="rId13"/>
    <p:sldId id="309" r:id="rId14"/>
    <p:sldId id="311" r:id="rId15"/>
    <p:sldId id="290" r:id="rId16"/>
    <p:sldId id="306" r:id="rId17"/>
    <p:sldId id="313" r:id="rId18"/>
    <p:sldId id="314" r:id="rId19"/>
    <p:sldId id="305" r:id="rId20"/>
    <p:sldId id="321" r:id="rId21"/>
    <p:sldId id="317" r:id="rId22"/>
    <p:sldId id="318" r:id="rId23"/>
    <p:sldId id="315" r:id="rId24"/>
    <p:sldId id="322" r:id="rId25"/>
    <p:sldId id="319" r:id="rId26"/>
    <p:sldId id="320" r:id="rId27"/>
    <p:sldId id="323" r:id="rId28"/>
    <p:sldId id="302" r:id="rId29"/>
  </p:sldIdLst>
  <p:sldSz cx="9144000" cy="5143500" type="screen16x9"/>
  <p:notesSz cx="6858000" cy="9144000"/>
  <p:embeddedFontLst>
    <p:embeddedFont>
      <p:font typeface="Helvetica" panose="020B0604020202020204" pitchFamily="34" charset="0"/>
      <p:regular r:id="rId31"/>
      <p:bold r:id="rId32"/>
      <p:italic r:id="rId33"/>
      <p:boldItalic r:id="rId34"/>
    </p:embeddedFont>
    <p:embeddedFont>
      <p:font typeface="Quicksand"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lo" initials="D" lastIdx="8" clrIdx="0">
    <p:extLst>
      <p:ext uri="{19B8F6BF-5375-455C-9EA6-DF929625EA0E}">
        <p15:presenceInfo xmlns:p15="http://schemas.microsoft.com/office/powerpoint/2012/main" userId="Danil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E042EE-030E-48AD-AEE1-48DBF1C2F338}">
  <a:tblStyle styleId="{8CE042EE-030E-48AD-AEE1-48DBF1C2F33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1A6B3E-507F-4017-96D8-7895C4FAF28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270" autoAdjust="0"/>
  </p:normalViewPr>
  <p:slideViewPr>
    <p:cSldViewPr snapToGrid="0">
      <p:cViewPr varScale="1">
        <p:scale>
          <a:sx n="96" d="100"/>
          <a:sy n="96" d="100"/>
        </p:scale>
        <p:origin x="10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7BE3493E-9A46-4CD5-165B-4D2B40CF38B4}"/>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D009ECF5-8329-5FCD-D784-4167A4844B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9E2BDFDB-A170-06A1-C9DD-BC553821C9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b="1"/>
              <a:t>Široka podrška za formate</a:t>
            </a:r>
            <a:r>
              <a:rPr lang="sr-Latn-RS"/>
              <a:t>: FFmpeg može raditi s velikim brojem audio, video i multimedijalnih formata, uključujući popularne kao što su MP4, MKV, AVI, MOV, MP3, WAV, AAC i mnoge druge.</a:t>
            </a:r>
          </a:p>
          <a:p>
            <a:pPr marL="0" lvl="0" indent="0" algn="l" rtl="0">
              <a:spcBef>
                <a:spcPts val="0"/>
              </a:spcBef>
              <a:spcAft>
                <a:spcPts val="0"/>
              </a:spcAft>
              <a:buNone/>
            </a:pPr>
            <a:r>
              <a:rPr lang="sr-Latn-RS" b="1"/>
              <a:t>Transkodiranje</a:t>
            </a:r>
            <a:r>
              <a:rPr lang="sr-Latn-RS"/>
              <a:t>: Sposoban je da pretvara medijske datoteke iz jednog formata u drugi uz podešavanje parametara kao što su bitrate, kodeci, veličina slike i slično.</a:t>
            </a:r>
          </a:p>
          <a:p>
            <a:pPr marL="0" lvl="0" indent="0" algn="l" rtl="0">
              <a:spcBef>
                <a:spcPts val="0"/>
              </a:spcBef>
              <a:spcAft>
                <a:spcPts val="0"/>
              </a:spcAft>
              <a:buNone/>
            </a:pPr>
            <a:r>
              <a:rPr lang="sr-Latn-RS" b="1"/>
              <a:t>Komandna linija</a:t>
            </a:r>
            <a:r>
              <a:rPr lang="sr-Latn-RS"/>
              <a:t>: FFmpeg se koristi putem komandne linije, što omogućava preciznu kontrolu i automatizaciju zadataka.</a:t>
            </a:r>
          </a:p>
          <a:p>
            <a:pPr marL="0" lvl="0" indent="0" algn="l" rtl="0">
              <a:spcBef>
                <a:spcPts val="0"/>
              </a:spcBef>
              <a:spcAft>
                <a:spcPts val="0"/>
              </a:spcAft>
              <a:buNone/>
            </a:pPr>
            <a:r>
              <a:rPr lang="sr-Latn-RS" b="1"/>
              <a:t>Podrška za filtre</a:t>
            </a:r>
            <a:r>
              <a:rPr lang="sr-Latn-RS"/>
              <a:t>: FFmpeg nudi širok spektar filtera za obradu videa i zvuka, uključujući promene rezolucije, rotacije, dodavanje titlova i specijalnih efekata.</a:t>
            </a:r>
          </a:p>
          <a:p>
            <a:pPr marL="0" lvl="0" indent="0" algn="l" rtl="0">
              <a:spcBef>
                <a:spcPts val="0"/>
              </a:spcBef>
              <a:spcAft>
                <a:spcPts val="0"/>
              </a:spcAft>
              <a:buNone/>
            </a:pPr>
            <a:r>
              <a:rPr lang="sr-Latn-RS" b="1"/>
              <a:t>Multiplatformska dostupnost</a:t>
            </a:r>
            <a:r>
              <a:rPr lang="sr-Latn-RS"/>
              <a:t>: Radi na različitim operativnim sistemima, uključujući Windows, Linux i macOS.</a:t>
            </a:r>
          </a:p>
          <a:p>
            <a:pPr marL="0" lvl="0" indent="0" algn="l" rtl="0">
              <a:spcBef>
                <a:spcPts val="0"/>
              </a:spcBef>
              <a:spcAft>
                <a:spcPts val="0"/>
              </a:spcAft>
              <a:buNone/>
            </a:pPr>
            <a:r>
              <a:rPr lang="sr-Latn-RS" b="1"/>
              <a:t>Visoka optimizacija</a:t>
            </a:r>
            <a:r>
              <a:rPr lang="sr-Latn-RS"/>
              <a:t>: Dizajniran je tako da efikasno koristi sistemske resurse, što omogućava brzo i pouzdano procesiranje medijskih datoteka.</a:t>
            </a:r>
          </a:p>
          <a:p>
            <a:pPr marL="0" lvl="0" indent="0" algn="l" rtl="0">
              <a:spcBef>
                <a:spcPts val="0"/>
              </a:spcBef>
              <a:spcAft>
                <a:spcPts val="0"/>
              </a:spcAft>
              <a:buNone/>
            </a:pPr>
            <a:r>
              <a:rPr lang="sr-Latn-RS" b="1"/>
              <a:t>Podrška za razne kodeke</a:t>
            </a:r>
            <a:r>
              <a:rPr lang="sr-Latn-RS"/>
              <a:t>: FFmpeg koristi veliki broj audio i video kodeka kao što su H.264, H.265 (HEVC), VP9, AV1, AAC, MP3, Opus, i mnogi drugi. Podrška za ovakve kodeke omogućava efikasnu kompresiju i kvalitetnu reprodukciju sadržaja.</a:t>
            </a:r>
          </a:p>
          <a:p>
            <a:pPr marL="0" lvl="0" indent="0" algn="l" rtl="0">
              <a:spcBef>
                <a:spcPts val="0"/>
              </a:spcBef>
              <a:spcAft>
                <a:spcPts val="0"/>
              </a:spcAft>
              <a:buNone/>
            </a:pPr>
            <a:r>
              <a:rPr lang="sr-Latn-RS" b="1"/>
              <a:t>Manipulacija zvuka</a:t>
            </a:r>
            <a:r>
              <a:rPr lang="sr-Latn-RS"/>
              <a:t>: Pored osnovnog sečenja i spajanja, FFmpeg može da normalizuje zvuk, uklanja šumove, dodaje efekte (npr. echo, reverb), i podešava ton i jačinu zvuka</a:t>
            </a:r>
            <a:endParaRPr/>
          </a:p>
        </p:txBody>
      </p:sp>
    </p:spTree>
    <p:extLst>
      <p:ext uri="{BB962C8B-B14F-4D97-AF65-F5344CB8AC3E}">
        <p14:creationId xmlns:p14="http://schemas.microsoft.com/office/powerpoint/2010/main" val="88102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2013D030-48A4-B2F5-B3E8-895C15F629F0}"/>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A63B9394-612B-2EB2-6A97-92815FDFA9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CE006C2D-76C6-D9DD-0BD2-0AF1943838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050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CB22974E-F470-3022-3747-93BD4920C084}"/>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7E73CF83-E300-28D1-0EF3-447D0A60E4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0D25C671-37A5-839D-5EAD-CE46CFAD90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sr-Latn-RS" sz="1800" b="0" i="0" u="none" strike="noStrike" baseline="0">
              <a:solidFill>
                <a:srgbClr val="000000"/>
              </a:solidFill>
              <a:latin typeface="Times New Roman" panose="02020603050405020304" pitchFamily="18" charset="0"/>
            </a:endParaRPr>
          </a:p>
          <a:p>
            <a:r>
              <a:rPr lang="sr-Latn-RS" sz="1800" b="1" i="0" u="none" strike="noStrike" baseline="0">
                <a:solidFill>
                  <a:srgbClr val="000000"/>
                </a:solidFill>
                <a:latin typeface="Times New Roman" panose="02020603050405020304" pitchFamily="18" charset="0"/>
              </a:rPr>
              <a:t>input()</a:t>
            </a:r>
            <a:r>
              <a:rPr lang="sr-Latn-RS" sz="1800" b="0" i="0" u="none" strike="noStrike" baseline="0">
                <a:solidFill>
                  <a:srgbClr val="000000"/>
                </a:solidFill>
                <a:latin typeface="Times New Roman" panose="02020603050405020304" pitchFamily="18" charset="0"/>
              </a:rPr>
              <a:t>: Definiše ulazni fajl, uređaj ili strim koji će se obraditi. Može primati različite parametre (putanja do fajla, URL). </a:t>
            </a:r>
          </a:p>
          <a:p>
            <a:r>
              <a:rPr lang="sr-Latn-RS" sz="1800" b="1" i="0" u="none" strike="noStrike" baseline="0">
                <a:solidFill>
                  <a:srgbClr val="000000"/>
                </a:solidFill>
                <a:latin typeface="Times New Roman" panose="02020603050405020304" pitchFamily="18" charset="0"/>
              </a:rPr>
              <a:t>output()</a:t>
            </a:r>
            <a:r>
              <a:rPr lang="sr-Latn-RS" sz="1800" b="0" i="0" u="none" strike="noStrike" baseline="0">
                <a:solidFill>
                  <a:srgbClr val="000000"/>
                </a:solidFill>
                <a:latin typeface="Times New Roman" panose="02020603050405020304" pitchFamily="18" charset="0"/>
              </a:rPr>
              <a:t>: Definiše izlazni fajl, uređaj ili strim u koji će se sačuvati rezultat obrade. </a:t>
            </a:r>
          </a:p>
          <a:p>
            <a:r>
              <a:rPr lang="sr-Latn-RS" sz="1800" b="1" i="0" u="none" strike="noStrike" baseline="0">
                <a:solidFill>
                  <a:srgbClr val="000000"/>
                </a:solidFill>
                <a:latin typeface="Times New Roman" panose="02020603050405020304" pitchFamily="18" charset="0"/>
              </a:rPr>
              <a:t>probe()</a:t>
            </a:r>
            <a:r>
              <a:rPr lang="sr-Latn-RS" sz="1800" b="0" i="0" u="none" strike="noStrike" baseline="0">
                <a:solidFill>
                  <a:srgbClr val="000000"/>
                </a:solidFill>
                <a:latin typeface="Times New Roman" panose="02020603050405020304" pitchFamily="18" charset="0"/>
              </a:rPr>
              <a:t>: Koristi se za prikupljanje informacija o multimedijalnom fajlu bez njegove obrade. Vraća metapodatke o fajlu, kao što su formati, trajanje, veličina, kodeci, rezolucija, broj audio kanala i druge relevantne informacije. </a:t>
            </a:r>
          </a:p>
          <a:p>
            <a:r>
              <a:rPr lang="sr-Latn-RS" sz="1800" b="1" i="0" u="none" strike="noStrike" baseline="0">
                <a:solidFill>
                  <a:srgbClr val="000000"/>
                </a:solidFill>
                <a:latin typeface="Times New Roman" panose="02020603050405020304" pitchFamily="18" charset="0"/>
              </a:rPr>
              <a:t>run()</a:t>
            </a:r>
            <a:r>
              <a:rPr lang="sr-Latn-RS" sz="1800" b="0" i="0" u="none" strike="noStrike" baseline="0">
                <a:solidFill>
                  <a:srgbClr val="000000"/>
                </a:solidFill>
                <a:latin typeface="Times New Roman" panose="02020603050405020304" pitchFamily="18" charset="0"/>
              </a:rPr>
              <a:t>: Ova funkcija pokreće kompletan ffmpeg proces sa zadatim ulazima, izlazima i opcijama. Koristi se kada prilikom izvršenja transkodiranja, konverzije formata ili druge operacije na medijskom fajlu. </a:t>
            </a:r>
          </a:p>
          <a:p>
            <a:pPr marL="0" lvl="0" indent="0" algn="l" rtl="0">
              <a:spcBef>
                <a:spcPts val="0"/>
              </a:spcBef>
              <a:spcAft>
                <a:spcPts val="0"/>
              </a:spcAft>
              <a:buNone/>
            </a:pPr>
            <a:endParaRPr/>
          </a:p>
        </p:txBody>
      </p:sp>
    </p:spTree>
    <p:extLst>
      <p:ext uri="{BB962C8B-B14F-4D97-AF65-F5344CB8AC3E}">
        <p14:creationId xmlns:p14="http://schemas.microsoft.com/office/powerpoint/2010/main" val="1079392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EB0C5FE6-DF6E-59AC-2712-776D452EDD46}"/>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EDF45744-77E7-88B3-19E7-F19655EB3C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6A9891E0-17A8-35F6-CFE1-041FFF96EA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a:t>ffprobe je alat koji dolazi uz FFmpeg paket i koristi se za dobijanje informacija o multimedijalnim fajlovima. Pomoću njega možete dobiti detaljne informacije o audio, video i drugim formatima </a:t>
            </a:r>
          </a:p>
          <a:p>
            <a:pPr marL="0" lvl="0" indent="0" algn="l" rtl="0">
              <a:spcBef>
                <a:spcPts val="0"/>
              </a:spcBef>
              <a:spcAft>
                <a:spcPts val="0"/>
              </a:spcAft>
              <a:buNone/>
            </a:pPr>
            <a:r>
              <a:rPr lang="sr-Latn-RS"/>
              <a:t>fajlova.</a:t>
            </a:r>
          </a:p>
          <a:p>
            <a:pPr marL="0" lvl="0" indent="0" algn="l" rtl="0">
              <a:spcBef>
                <a:spcPts val="0"/>
              </a:spcBef>
              <a:spcAft>
                <a:spcPts val="0"/>
              </a:spcAft>
              <a:buNone/>
            </a:pPr>
            <a:endParaRPr lang="sr-Latn-RS"/>
          </a:p>
          <a:p>
            <a:pPr marL="0" lvl="0" indent="0" algn="l" rtl="0">
              <a:spcBef>
                <a:spcPts val="0"/>
              </a:spcBef>
              <a:spcAft>
                <a:spcPts val="0"/>
              </a:spcAft>
              <a:buNone/>
            </a:pPr>
            <a:r>
              <a:rPr lang="sr-Latn-RS" b="1"/>
              <a:t>Trimovanje:</a:t>
            </a:r>
          </a:p>
          <a:p>
            <a:r>
              <a:rPr lang="sr-Latn-RS" b="1"/>
              <a:t>Objašnjenje:</a:t>
            </a:r>
            <a:endParaRPr lang="sr-Latn-RS"/>
          </a:p>
          <a:p>
            <a:pPr>
              <a:buFont typeface="Arial" panose="020B0604020202020204" pitchFamily="34" charset="0"/>
              <a:buChar char="•"/>
            </a:pPr>
            <a:r>
              <a:rPr lang="sr-Latn-RS" b="1"/>
              <a:t>-ss 00:01:00</a:t>
            </a:r>
            <a:r>
              <a:rPr lang="sr-Latn-RS"/>
              <a:t>: Početna tačka je na 1 minuti.</a:t>
            </a:r>
          </a:p>
          <a:p>
            <a:pPr>
              <a:buFont typeface="Arial" panose="020B0604020202020204" pitchFamily="34" charset="0"/>
              <a:buChar char="•"/>
            </a:pPr>
            <a:r>
              <a:rPr lang="sr-Latn-RS" b="1"/>
              <a:t>-to 00:01:30</a:t>
            </a:r>
            <a:r>
              <a:rPr lang="sr-Latn-RS"/>
              <a:t>: Kraj trimovanog dela je na 1 minuti i 30 sekundi.</a:t>
            </a:r>
          </a:p>
          <a:p>
            <a:pPr>
              <a:buFont typeface="Arial" panose="020B0604020202020204" pitchFamily="34" charset="0"/>
              <a:buChar char="•"/>
            </a:pPr>
            <a:r>
              <a:rPr lang="sr-Latn-RS" b="1"/>
              <a:t>-c copy</a:t>
            </a:r>
            <a:r>
              <a:rPr lang="sr-Latn-RS"/>
              <a:t>: Omogućava brže kopiranje bez ponovnog kodiranja.</a:t>
            </a:r>
          </a:p>
          <a:p>
            <a:pPr marL="0" lvl="0" indent="0" algn="l" rtl="0">
              <a:spcBef>
                <a:spcPts val="0"/>
              </a:spcBef>
              <a:spcAft>
                <a:spcPts val="0"/>
              </a:spcAft>
              <a:buNone/>
            </a:pPr>
            <a:endParaRPr/>
          </a:p>
        </p:txBody>
      </p:sp>
    </p:spTree>
    <p:extLst>
      <p:ext uri="{BB962C8B-B14F-4D97-AF65-F5344CB8AC3E}">
        <p14:creationId xmlns:p14="http://schemas.microsoft.com/office/powerpoint/2010/main" val="357643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BD90AC11-B794-D872-83A9-80996C6D1C4D}"/>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13A2BFAB-B428-4060-F708-CD1B421E03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FE8886C0-60D1-E749-4828-EE0A9CFCE6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sr-Latn-RS" b="1"/>
              <a:t>Merge</a:t>
            </a:r>
          </a:p>
          <a:p>
            <a:pPr marL="139700" indent="0">
              <a:buNone/>
            </a:pPr>
            <a:r>
              <a:rPr lang="sr-Latn-RS"/>
              <a:t>Spajanje pomoću fajla liste </a:t>
            </a:r>
            <a:endParaRPr lang="sr-Latn-RS" b="1"/>
          </a:p>
          <a:p>
            <a:r>
              <a:rPr lang="sr-Latn-RS" b="1"/>
              <a:t>Objašnjenje:</a:t>
            </a:r>
            <a:endParaRPr lang="sr-Latn-RS"/>
          </a:p>
          <a:p>
            <a:pPr>
              <a:buFont typeface="Arial" panose="020B0604020202020204" pitchFamily="34" charset="0"/>
              <a:buChar char="•"/>
            </a:pPr>
            <a:r>
              <a:rPr lang="sr-Latn-RS" b="1"/>
              <a:t>-f concat</a:t>
            </a:r>
            <a:r>
              <a:rPr lang="sr-Latn-RS"/>
              <a:t>: Koristi concat demuxer za čitanje fajlova.</a:t>
            </a:r>
          </a:p>
          <a:p>
            <a:pPr>
              <a:buFont typeface="Arial" panose="020B0604020202020204" pitchFamily="34" charset="0"/>
              <a:buChar char="•"/>
            </a:pPr>
            <a:r>
              <a:rPr lang="sr-Latn-RS" b="1"/>
              <a:t>-safe 0</a:t>
            </a:r>
            <a:r>
              <a:rPr lang="sr-Latn-RS"/>
              <a:t>: Omogućava čitanje apsolutnih putanja (opcija za sigurnost).</a:t>
            </a:r>
          </a:p>
          <a:p>
            <a:pPr>
              <a:buFont typeface="Arial" panose="020B0604020202020204" pitchFamily="34" charset="0"/>
              <a:buChar char="•"/>
            </a:pPr>
            <a:r>
              <a:rPr lang="sr-Latn-RS" b="1"/>
              <a:t>-c copy</a:t>
            </a:r>
            <a:r>
              <a:rPr lang="sr-Latn-RS"/>
              <a:t>: Spaja fajlove bez ponovnog enkodiranja.</a:t>
            </a:r>
          </a:p>
          <a:p>
            <a:pPr>
              <a:buFont typeface="Arial" panose="020B0604020202020204" pitchFamily="34" charset="0"/>
              <a:buChar char="•"/>
            </a:pPr>
            <a:endParaRPr lang="sr-Latn-RS"/>
          </a:p>
          <a:p>
            <a:pPr marL="139700" indent="0">
              <a:buFont typeface="Arial" panose="020B0604020202020204" pitchFamily="34" charset="0"/>
              <a:buNone/>
            </a:pPr>
            <a:r>
              <a:rPr lang="sr-Latn-RS" b="1"/>
              <a:t>Manipulacija zvuka</a:t>
            </a:r>
          </a:p>
          <a:p>
            <a:pPr marL="139700" indent="0">
              <a:buFont typeface="Arial" panose="020B0604020202020204" pitchFamily="34" charset="0"/>
              <a:buNone/>
            </a:pPr>
            <a:r>
              <a:rPr lang="sr-Latn-RS"/>
              <a:t>FFmpeg može da normalizuje zvuk, uklanja šumove, dodaje efekte (npr. echo, reverb), i podešava ton i jačinu zvuka</a:t>
            </a:r>
          </a:p>
          <a:p>
            <a:pPr marL="139700" indent="0">
              <a:buFont typeface="Arial" panose="020B0604020202020204" pitchFamily="34" charset="0"/>
              <a:buNone/>
            </a:pPr>
            <a:endParaRPr lang="sr-Latn-RS"/>
          </a:p>
          <a:p>
            <a:pPr marL="139700" indent="0">
              <a:buFont typeface="Arial" panose="020B0604020202020204" pitchFamily="34" charset="0"/>
              <a:buNone/>
            </a:pPr>
            <a:r>
              <a:rPr lang="sr-Latn-RS" b="1"/>
              <a:t>Spektogram</a:t>
            </a:r>
          </a:p>
          <a:p>
            <a:r>
              <a:rPr lang="sr-Latn-RS" b="1"/>
              <a:t>Objašnjenje komande:</a:t>
            </a:r>
          </a:p>
          <a:p>
            <a:pPr>
              <a:buFont typeface="Arial" panose="020B0604020202020204" pitchFamily="34" charset="0"/>
              <a:buChar char="•"/>
            </a:pPr>
            <a:r>
              <a:rPr lang="sr-Latn-RS" b="1"/>
              <a:t>ffmpeg</a:t>
            </a:r>
            <a:r>
              <a:rPr lang="sr-Latn-RS"/>
              <a:t>: Glavni alat za rad sa multimedijalnim fajlovima.</a:t>
            </a:r>
          </a:p>
          <a:p>
            <a:pPr>
              <a:buFont typeface="Arial" panose="020B0604020202020204" pitchFamily="34" charset="0"/>
              <a:buChar char="•"/>
            </a:pPr>
            <a:r>
              <a:rPr lang="sr-Latn-RS" b="1"/>
              <a:t>-i input_file</a:t>
            </a:r>
            <a:r>
              <a:rPr lang="sr-Latn-RS"/>
              <a:t>: Ulazni audio fajl čiji spektrogram želite da generišete.</a:t>
            </a:r>
          </a:p>
          <a:p>
            <a:pPr>
              <a:buFont typeface="Arial" panose="020B0604020202020204" pitchFamily="34" charset="0"/>
              <a:buChar char="•"/>
            </a:pPr>
            <a:r>
              <a:rPr lang="sr-Latn-RS" b="1"/>
              <a:t>-lavfi</a:t>
            </a:r>
            <a:r>
              <a:rPr lang="sr-Latn-RS"/>
              <a:t>: Skracenica za </a:t>
            </a:r>
            <a:r>
              <a:rPr lang="sr-Latn-RS" b="1"/>
              <a:t>"libavfilter"</a:t>
            </a:r>
            <a:r>
              <a:rPr lang="sr-Latn-RS"/>
              <a:t>, koristi se za primenu filtera na ulazne fajlove.</a:t>
            </a:r>
          </a:p>
          <a:p>
            <a:pPr>
              <a:buFont typeface="Arial" panose="020B0604020202020204" pitchFamily="34" charset="0"/>
              <a:buChar char="•"/>
            </a:pPr>
            <a:r>
              <a:rPr lang="sr-Latn-RS" b="1"/>
              <a:t>showspectrumpic</a:t>
            </a:r>
            <a:r>
              <a:rPr lang="sr-Latn-RS"/>
              <a:t>: Filter koji generiše statičnu sliku spektrograma audio zapisa.</a:t>
            </a:r>
          </a:p>
          <a:p>
            <a:pPr>
              <a:buFont typeface="Arial" panose="020B0604020202020204" pitchFamily="34" charset="0"/>
              <a:buChar char="•"/>
            </a:pPr>
            <a:r>
              <a:rPr lang="sr-Latn-RS" b="1"/>
              <a:t>s=640x360</a:t>
            </a:r>
            <a:r>
              <a:rPr lang="sr-Latn-RS"/>
              <a:t>: Dimenzije slike (širina 640 piksela i visina 360 piksela).</a:t>
            </a:r>
          </a:p>
          <a:p>
            <a:pPr>
              <a:buFont typeface="Arial" panose="020B0604020202020204" pitchFamily="34" charset="0"/>
              <a:buChar char="•"/>
            </a:pPr>
            <a:r>
              <a:rPr lang="sr-Latn-RS" b="1"/>
              <a:t>legend=1</a:t>
            </a:r>
            <a:r>
              <a:rPr lang="sr-Latn-RS"/>
              <a:t>: Opcija koja prikazuje legendu (oznake) boja na spektrogramu.</a:t>
            </a:r>
          </a:p>
          <a:p>
            <a:pPr>
              <a:buFont typeface="Arial" panose="020B0604020202020204" pitchFamily="34" charset="0"/>
              <a:buChar char="•"/>
            </a:pPr>
            <a:r>
              <a:rPr lang="sr-Latn-RS" b="1"/>
              <a:t>output_image</a:t>
            </a:r>
            <a:r>
              <a:rPr lang="sr-Latn-RS"/>
              <a:t>: Naziv izlaznog fajla (npr. output.png), koji će biti slika spektrograma.</a:t>
            </a:r>
          </a:p>
          <a:p>
            <a:pPr marL="139700" indent="0">
              <a:buFont typeface="Arial" panose="020B0604020202020204" pitchFamily="34" charset="0"/>
              <a:buNone/>
            </a:pPr>
            <a:endParaRPr lang="sr-Latn-RS" b="1"/>
          </a:p>
          <a:p>
            <a:pPr marL="0" lvl="0" indent="0" algn="l" rtl="0">
              <a:spcBef>
                <a:spcPts val="0"/>
              </a:spcBef>
              <a:spcAft>
                <a:spcPts val="0"/>
              </a:spcAft>
              <a:buNone/>
            </a:pPr>
            <a:r>
              <a:rPr lang="sr-Latn-RS"/>
              <a:t>	</a:t>
            </a:r>
            <a:endParaRPr/>
          </a:p>
        </p:txBody>
      </p:sp>
    </p:spTree>
    <p:extLst>
      <p:ext uri="{BB962C8B-B14F-4D97-AF65-F5344CB8AC3E}">
        <p14:creationId xmlns:p14="http://schemas.microsoft.com/office/powerpoint/2010/main" val="4275006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b92539d425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sr-Latn-RS" b="1"/>
              <a:t>Prednosti FFmpeg-a:</a:t>
            </a:r>
          </a:p>
          <a:p>
            <a:pPr>
              <a:buFont typeface="+mj-lt"/>
              <a:buAutoNum type="arabicPeriod"/>
            </a:pPr>
            <a:r>
              <a:rPr lang="sr-Latn-RS" b="1"/>
              <a:t>Sveobuhvatna podrška za formate</a:t>
            </a:r>
            <a:r>
              <a:rPr lang="sr-Latn-RS"/>
              <a:t>:</a:t>
            </a:r>
          </a:p>
          <a:p>
            <a:pPr marL="457200" lvl="1" indent="0">
              <a:buFont typeface="+mj-lt"/>
              <a:buNone/>
            </a:pPr>
            <a:r>
              <a:rPr lang="sr-Latn-RS"/>
              <a:t>Podržava širok spektar audio, video i formata slika, uključujući manje poznate formate i standarde.</a:t>
            </a:r>
          </a:p>
          <a:p>
            <a:pPr>
              <a:buFont typeface="+mj-lt"/>
              <a:buAutoNum type="arabicPeriod"/>
            </a:pPr>
            <a:r>
              <a:rPr lang="sr-Latn-RS" b="1"/>
              <a:t>Mogućnosti visoke prilagodljivosti</a:t>
            </a:r>
            <a:r>
              <a:rPr lang="sr-Latn-RS"/>
              <a:t>:</a:t>
            </a:r>
          </a:p>
          <a:p>
            <a:pPr marL="457200" lvl="1" indent="0">
              <a:buFont typeface="+mj-lt"/>
              <a:buNone/>
            </a:pPr>
            <a:r>
              <a:rPr lang="sr-Latn-RS"/>
              <a:t>Pruža razne opcije za manipulaciju medija, kao što su kompresija, konverzija, streaming, ekstrakcija zvuka, trimovanje, spajanje fajlova i još mnogo toga.</a:t>
            </a:r>
          </a:p>
          <a:p>
            <a:pPr>
              <a:buFont typeface="+mj-lt"/>
              <a:buAutoNum type="arabicPeriod"/>
            </a:pPr>
            <a:r>
              <a:rPr lang="sr-Latn-RS" b="1"/>
              <a:t>Kvalitetna kompresija</a:t>
            </a:r>
            <a:r>
              <a:rPr lang="sr-Latn-RS"/>
              <a:t>:</a:t>
            </a:r>
          </a:p>
          <a:p>
            <a:pPr marL="457200" lvl="1" indent="0">
              <a:buFont typeface="+mj-lt"/>
              <a:buNone/>
            </a:pPr>
            <a:r>
              <a:rPr lang="sr-Latn-RS"/>
              <a:t>Omogućava podešavanje bitrejtova, kanala, uzorkovanja i drugih parametara, što pomaže da se postigne optimalan kvalitet kompresije.</a:t>
            </a:r>
          </a:p>
          <a:p>
            <a:pPr>
              <a:buFont typeface="+mj-lt"/>
              <a:buAutoNum type="arabicPeriod"/>
            </a:pPr>
            <a:r>
              <a:rPr lang="sr-Latn-RS" b="1"/>
              <a:t>Open-source priroda</a:t>
            </a:r>
            <a:r>
              <a:rPr lang="sr-Latn-RS"/>
              <a:t>:</a:t>
            </a:r>
          </a:p>
          <a:p>
            <a:pPr marL="457200" lvl="1" indent="0">
              <a:buFont typeface="+mj-lt"/>
              <a:buNone/>
            </a:pPr>
            <a:r>
              <a:rPr lang="sr-Latn-RS"/>
              <a:t>Besplatno je i otvorenog koda, što ga čini dostupnim za prilagođavanje i integraciju u različite projekte.</a:t>
            </a:r>
          </a:p>
          <a:p>
            <a:pPr>
              <a:buFont typeface="+mj-lt"/>
              <a:buAutoNum type="arabicPeriod"/>
            </a:pPr>
            <a:r>
              <a:rPr lang="sr-Latn-RS" b="1"/>
              <a:t>Višeplatformska podrška</a:t>
            </a:r>
            <a:r>
              <a:rPr lang="sr-Latn-RS"/>
              <a:t>:</a:t>
            </a:r>
          </a:p>
          <a:p>
            <a:pPr marL="457200" lvl="1" indent="0">
              <a:buFont typeface="+mj-lt"/>
              <a:buNone/>
            </a:pPr>
            <a:r>
              <a:rPr lang="sr-Latn-RS"/>
              <a:t>Radi na Windows, macOS i Linux sistemima, što ga čini prenosivim i fleksibilnim za različite okruženja.</a:t>
            </a:r>
          </a:p>
          <a:p>
            <a:pPr>
              <a:buFont typeface="+mj-lt"/>
              <a:buAutoNum type="arabicPeriod"/>
            </a:pPr>
            <a:r>
              <a:rPr lang="sr-Latn-RS" b="1"/>
              <a:t>Komandna linija</a:t>
            </a:r>
            <a:r>
              <a:rPr lang="sr-Latn-RS"/>
              <a:t>:</a:t>
            </a:r>
          </a:p>
          <a:p>
            <a:pPr marL="457200" lvl="1" indent="0">
              <a:buFont typeface="+mj-lt"/>
              <a:buNone/>
            </a:pPr>
            <a:r>
              <a:rPr lang="sr-Latn-RS"/>
              <a:t>Omogućava automatizaciju i skriptovanje procesa, što je korisno za serijsku obradu i napredne korisnike.</a:t>
            </a:r>
          </a:p>
          <a:p>
            <a:pPr>
              <a:buFont typeface="+mj-lt"/>
              <a:buAutoNum type="arabicPeriod"/>
            </a:pPr>
            <a:r>
              <a:rPr lang="sr-Latn-RS" b="1"/>
              <a:t>Podrška za različite filtre i efekte</a:t>
            </a:r>
            <a:r>
              <a:rPr lang="sr-Latn-RS"/>
              <a:t>:</a:t>
            </a:r>
          </a:p>
          <a:p>
            <a:pPr marL="457200" lvl="1" indent="0">
              <a:buFont typeface="+mj-lt"/>
              <a:buNone/>
            </a:pPr>
            <a:r>
              <a:rPr lang="sr-Latn-RS"/>
              <a:t>FFmpeg ima bogat set filtera za obradu zvuka i slike, što omogućava sofisticirane transformacije bez potrebe za dodatnim softverom.</a:t>
            </a:r>
          </a:p>
          <a:p>
            <a:r>
              <a:rPr lang="sr-Latn-RS" b="1"/>
              <a:t>Mane FFmpeg-a:</a:t>
            </a:r>
          </a:p>
          <a:p>
            <a:pPr>
              <a:buFont typeface="+mj-lt"/>
              <a:buAutoNum type="arabicPeriod"/>
            </a:pPr>
            <a:r>
              <a:rPr lang="sr-Latn-RS" b="1"/>
              <a:t>Kriva učenja</a:t>
            </a:r>
            <a:r>
              <a:rPr lang="sr-Latn-RS"/>
              <a:t>:</a:t>
            </a:r>
          </a:p>
          <a:p>
            <a:pPr marL="457200" lvl="1" indent="0">
              <a:buFont typeface="+mj-lt"/>
              <a:buNone/>
            </a:pPr>
            <a:r>
              <a:rPr lang="sr-Latn-RS"/>
              <a:t>Upotreba FFmpeg-a može biti izazovna za početnike zbog složenosti komandne linije i obimne dokumentacije.</a:t>
            </a:r>
          </a:p>
          <a:p>
            <a:pPr>
              <a:buFont typeface="+mj-lt"/>
              <a:buAutoNum type="arabicPeriod"/>
            </a:pPr>
            <a:r>
              <a:rPr lang="sr-Latn-RS" b="1"/>
              <a:t>Nedostatak grafičkog interfejsa</a:t>
            </a:r>
            <a:r>
              <a:rPr lang="sr-Latn-RS"/>
              <a:t>:</a:t>
            </a:r>
          </a:p>
          <a:p>
            <a:pPr marL="457200" lvl="1" indent="0">
              <a:buFont typeface="+mj-lt"/>
              <a:buNone/>
            </a:pPr>
            <a:r>
              <a:rPr lang="sr-Latn-RS"/>
              <a:t>FFmpeg se oslanja na komandnu liniju, što može obeshrabriti korisnike koji su navikli na grafičke aplikacije.</a:t>
            </a:r>
          </a:p>
          <a:p>
            <a:pPr>
              <a:buFont typeface="+mj-lt"/>
              <a:buAutoNum type="arabicPeriod"/>
            </a:pPr>
            <a:r>
              <a:rPr lang="sr-Latn-RS" b="1"/>
              <a:t>Kompleksnost komandi</a:t>
            </a:r>
            <a:r>
              <a:rPr lang="sr-Latn-RS"/>
              <a:t>:</a:t>
            </a:r>
          </a:p>
          <a:p>
            <a:pPr marL="457200" lvl="1" indent="0">
              <a:buFont typeface="+mj-lt"/>
              <a:buNone/>
            </a:pPr>
            <a:r>
              <a:rPr lang="sr-Latn-RS"/>
              <a:t>Napredne komande mogu biti duge i teške za razumevanje, što otežava brzu upotrebu bez detaljnog istraživanja.</a:t>
            </a:r>
          </a:p>
          <a:p>
            <a:pPr>
              <a:buFont typeface="+mj-lt"/>
              <a:buAutoNum type="arabicPeriod"/>
            </a:pPr>
            <a:r>
              <a:rPr lang="sr-Latn-RS" b="1"/>
              <a:t>Zavisnost od kodeka</a:t>
            </a:r>
            <a:r>
              <a:rPr lang="sr-Latn-RS"/>
              <a:t>:</a:t>
            </a:r>
          </a:p>
          <a:p>
            <a:pPr marL="457200" lvl="1" indent="0">
              <a:buFont typeface="+mj-lt"/>
              <a:buNone/>
            </a:pPr>
            <a:r>
              <a:rPr lang="sr-Latn-RS"/>
              <a:t>Za neke formate su potrebni dodatni kodeci koji nisu uključeni u osnovnu instalaciju, što može zahtevati dodatnu konfiguraciju.</a:t>
            </a:r>
          </a:p>
          <a:p>
            <a:pPr>
              <a:buFont typeface="+mj-lt"/>
              <a:buAutoNum type="arabicPeriod"/>
            </a:pPr>
            <a:r>
              <a:rPr lang="sr-Latn-RS" b="1"/>
              <a:t>Mogući problemi sa licenciranjem</a:t>
            </a:r>
            <a:r>
              <a:rPr lang="sr-Latn-RS"/>
              <a:t>:</a:t>
            </a:r>
          </a:p>
          <a:p>
            <a:pPr marL="457200" lvl="1" indent="0">
              <a:buFont typeface="+mj-lt"/>
              <a:buNone/>
            </a:pPr>
            <a:r>
              <a:rPr lang="sr-Latn-RS"/>
              <a:t>Iako je FFmpeg open-source, neki kodeci ili formati mogu imati ograničenja zbog licenci (npr. H.264 kodek podložan je patentima).</a:t>
            </a:r>
          </a:p>
          <a:p>
            <a:pPr>
              <a:buFont typeface="+mj-lt"/>
              <a:buAutoNum type="arabicPeriod"/>
            </a:pPr>
            <a:r>
              <a:rPr lang="sr-Latn-RS" b="1"/>
              <a:t>Performanse i resursi</a:t>
            </a:r>
            <a:r>
              <a:rPr lang="sr-Latn-RS"/>
              <a:t>:</a:t>
            </a:r>
          </a:p>
          <a:p>
            <a:pPr marL="457200" lvl="1" indent="0">
              <a:buFont typeface="+mj-lt"/>
              <a:buNone/>
            </a:pPr>
            <a:r>
              <a:rPr lang="sr-Latn-RS"/>
              <a:t>Za obradu velikih fajlova i kompleksnih operacija može biti potreban veći procesorski kapacitet, što može uticati na performanse računara.</a:t>
            </a:r>
          </a:p>
          <a:p>
            <a:pPr>
              <a:buFont typeface="+mj-lt"/>
              <a:buAutoNum type="arabicPeriod"/>
            </a:pPr>
            <a:r>
              <a:rPr lang="sr-Latn-RS" b="1"/>
              <a:t>Povremeno nepodržane funkcije</a:t>
            </a:r>
            <a:r>
              <a:rPr lang="sr-Latn-RS"/>
              <a:t>:</a:t>
            </a:r>
          </a:p>
          <a:p>
            <a:pPr marL="457200" lvl="1" indent="0">
              <a:buFont typeface="+mj-lt"/>
              <a:buNone/>
            </a:pPr>
            <a:r>
              <a:rPr lang="sr-Latn-RS"/>
              <a:t>Neke napredne funkcionalnosti mogu biti delimično podržane ili mogu zahtevati specifične verzije biblioteka i dodatnih alata.</a:t>
            </a:r>
          </a:p>
          <a:p>
            <a:pPr marL="0" lvl="0" indent="0" algn="l" rtl="0">
              <a:spcBef>
                <a:spcPts val="0"/>
              </a:spcBef>
              <a:spcAft>
                <a:spcPts val="0"/>
              </a:spcAft>
              <a:buNone/>
            </a:pPr>
            <a:r>
              <a:rPr lang="sr-Latn-RS"/>
              <a:t>FFmpeg je moćan alat za manipulaciju medijskih fajlova i nudi veliki broj mogućnosti, ali njegova kompleksnost može biti izazov za one koji nisu navikli na rad sa komandnom linijom.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2F74D283-7902-C4DB-DDC4-BACA2EF0231C}"/>
            </a:ext>
          </a:extLst>
        </p:cNvPr>
        <p:cNvGrpSpPr/>
        <p:nvPr/>
      </p:nvGrpSpPr>
      <p:grpSpPr>
        <a:xfrm>
          <a:off x="0" y="0"/>
          <a:ext cx="0" cy="0"/>
          <a:chOff x="0" y="0"/>
          <a:chExt cx="0" cy="0"/>
        </a:xfrm>
      </p:grpSpPr>
      <p:sp>
        <p:nvSpPr>
          <p:cNvPr id="91" name="Google Shape;91;g35f391192_029:notes">
            <a:extLst>
              <a:ext uri="{FF2B5EF4-FFF2-40B4-BE49-F238E27FC236}">
                <a16:creationId xmlns:a16="http://schemas.microsoft.com/office/drawing/2014/main" id="{E164ADB0-8769-AC47-486F-B7478978F3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a:extLst>
              <a:ext uri="{FF2B5EF4-FFF2-40B4-BE49-F238E27FC236}">
                <a16:creationId xmlns:a16="http://schemas.microsoft.com/office/drawing/2014/main" id="{04438A8A-EC9C-4795-1686-1F2094048A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a:t>Poredjenje-Audacity,VLC Media Player,GStreamer</a:t>
            </a:r>
            <a:endParaRPr/>
          </a:p>
        </p:txBody>
      </p:sp>
    </p:spTree>
    <p:extLst>
      <p:ext uri="{BB962C8B-B14F-4D97-AF65-F5344CB8AC3E}">
        <p14:creationId xmlns:p14="http://schemas.microsoft.com/office/powerpoint/2010/main" val="3970245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15132091-A82E-38C7-132E-90D93FE0729D}"/>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5B7B43C5-2BE8-0228-AA66-198843FBD0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740B93F4-4B2F-2821-2A6E-8DA6BD50E4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sr-Latn-RS"/>
              <a:t>GStreamer je fleksibilan multimedijalni framework otvorenog koda koji omogućava razvoj aplikacija za obradu audio i video sadržaja. Namenjen je za streaming, obradu, reprodukciju, snimanje, i transkodiranje multimedijalnih datoteka. GStreamer se često koristi u različitim aplikacijama, kao što su medijski plejeri, video uređivači, sistemi za video konferencije i drugi multimedijalni projekti.</a:t>
            </a:r>
          </a:p>
          <a:p>
            <a:pPr marL="139700" indent="0">
              <a:buNone/>
            </a:pPr>
            <a:endParaRPr lang="sr-Latn-RS"/>
          </a:p>
          <a:p>
            <a:r>
              <a:rPr lang="sr-Latn-RS" b="1"/>
              <a:t>1. Sve-u-jednom rešenje</a:t>
            </a:r>
          </a:p>
          <a:p>
            <a:pPr>
              <a:buFont typeface="Arial" panose="020B0604020202020204" pitchFamily="34" charset="0"/>
              <a:buChar char="•"/>
            </a:pPr>
            <a:r>
              <a:rPr lang="sr-Latn-RS"/>
              <a:t>FFmpeg uključuje alatke za </a:t>
            </a:r>
            <a:r>
              <a:rPr lang="sr-Latn-RS" b="1"/>
              <a:t>konverziju</a:t>
            </a:r>
            <a:r>
              <a:rPr lang="sr-Latn-RS"/>
              <a:t>, </a:t>
            </a:r>
            <a:r>
              <a:rPr lang="sr-Latn-RS" b="1"/>
              <a:t>kodiranje/decoding</a:t>
            </a:r>
            <a:r>
              <a:rPr lang="sr-Latn-RS"/>
              <a:t>, </a:t>
            </a:r>
            <a:r>
              <a:rPr lang="sr-Latn-RS" b="1"/>
              <a:t>multiplexing/demultiplexing</a:t>
            </a:r>
            <a:r>
              <a:rPr lang="sr-Latn-RS"/>
              <a:t>, i </a:t>
            </a:r>
            <a:r>
              <a:rPr lang="sr-Latn-RS" b="1"/>
              <a:t>editovanje</a:t>
            </a:r>
            <a:r>
              <a:rPr lang="sr-Latn-RS"/>
              <a:t> audio i video fajlova.</a:t>
            </a:r>
          </a:p>
          <a:p>
            <a:pPr>
              <a:buFont typeface="Arial" panose="020B0604020202020204" pitchFamily="34" charset="0"/>
              <a:buChar char="•"/>
            </a:pPr>
            <a:r>
              <a:rPr lang="sr-Latn-RS"/>
              <a:t>Pruža direktan pristup funkcionalnostima kroz komandnu liniju, što ga čini jednostavnim za automatizaciju i integraciju u skripte i alate.</a:t>
            </a:r>
          </a:p>
          <a:p>
            <a:pPr marL="139700" indent="0">
              <a:buNone/>
            </a:pPr>
            <a:endParaRPr lang="sr-Latn-RS"/>
          </a:p>
          <a:p>
            <a:r>
              <a:rPr lang="sr-Latn-RS" b="1"/>
              <a:t>Zašto je bolji?</a:t>
            </a:r>
          </a:p>
          <a:p>
            <a:pPr>
              <a:buFont typeface="+mj-lt"/>
              <a:buAutoNum type="arabicPeriod"/>
            </a:pPr>
            <a:r>
              <a:rPr lang="sr-Latn-RS" b="1"/>
              <a:t>Direktnost</a:t>
            </a:r>
            <a:r>
              <a:rPr lang="sr-Latn-RS"/>
              <a:t>: Omogućava brze rezultate sa minimalnim podešavanjima.</a:t>
            </a:r>
          </a:p>
          <a:p>
            <a:pPr>
              <a:buFont typeface="+mj-lt"/>
              <a:buAutoNum type="arabicPeriod"/>
            </a:pPr>
            <a:r>
              <a:rPr lang="sr-Latn-RS" b="1"/>
              <a:t>Kompatibilnost</a:t>
            </a:r>
            <a:r>
              <a:rPr lang="sr-Latn-RS"/>
              <a:t>: Podržava gotovo sve formate i kodeke.</a:t>
            </a:r>
          </a:p>
          <a:p>
            <a:pPr>
              <a:buFont typeface="+mj-lt"/>
              <a:buAutoNum type="arabicPeriod"/>
            </a:pPr>
            <a:r>
              <a:rPr lang="sr-Latn-RS" b="1"/>
              <a:t>Performanse</a:t>
            </a:r>
            <a:r>
              <a:rPr lang="sr-Latn-RS"/>
              <a:t>: Optimizovan je za visoke brzine obrade.</a:t>
            </a:r>
          </a:p>
          <a:p>
            <a:pPr>
              <a:buFont typeface="+mj-lt"/>
              <a:buAutoNum type="arabicPeriod"/>
            </a:pPr>
            <a:r>
              <a:rPr lang="sr-Latn-RS" b="1"/>
              <a:t>Jednostavnost za integraciju</a:t>
            </a:r>
            <a:r>
              <a:rPr lang="sr-Latn-RS"/>
              <a:t>: Pogodan za brzu integraciju u projekte kroz komandnu liniju ili biblioteke.</a:t>
            </a:r>
          </a:p>
          <a:p>
            <a:pPr marL="139700" indent="0">
              <a:buNone/>
            </a:pPr>
            <a:endParaRPr lang="sr-Latn-RS"/>
          </a:p>
        </p:txBody>
      </p:sp>
    </p:spTree>
    <p:extLst>
      <p:ext uri="{BB962C8B-B14F-4D97-AF65-F5344CB8AC3E}">
        <p14:creationId xmlns:p14="http://schemas.microsoft.com/office/powerpoint/2010/main" val="2336651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72B76A84-BC40-F09D-BBE7-1A8ACC87FBD5}"/>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6DB5B117-A734-BAA6-114D-ACEC213693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1B71923A-4088-F0CB-E9C3-255152AFBB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 typeface="+mj-lt"/>
              <a:buNone/>
            </a:pPr>
            <a:r>
              <a:rPr lang="sr-Latn-RS"/>
              <a:t>Automatizacija podrazumeva korišćenje softvera, skripti ili alata za izvršavanje zadataka bez ručnog uplitanja korisnika. Cilj je smanjenje ljudske intervencije i povećanje brzine i tačnosti.</a:t>
            </a:r>
          </a:p>
          <a:p>
            <a:pPr marL="139700" indent="0">
              <a:buFont typeface="+mj-lt"/>
              <a:buNone/>
            </a:pPr>
            <a:r>
              <a:rPr lang="sr-Latn-RS"/>
              <a:t>Serijska obrada je specifičan tip automatizacije koji se fokusira na </a:t>
            </a:r>
            <a:r>
              <a:rPr lang="sr-Latn-RS" b="1"/>
              <a:t>izvršavanje istog zadatka na velikom broju fajlova</a:t>
            </a:r>
            <a:r>
              <a:rPr lang="sr-Latn-RS"/>
              <a:t> ili podataka.</a:t>
            </a:r>
          </a:p>
          <a:p>
            <a:pPr marL="139700" indent="0">
              <a:buNone/>
            </a:pPr>
            <a:endParaRPr lang="sr-Latn-RS"/>
          </a:p>
          <a:p>
            <a:pPr marL="139700" indent="0">
              <a:buNone/>
            </a:pPr>
            <a:r>
              <a:rPr lang="sr-Latn-RS"/>
              <a:t>Slika tabele</a:t>
            </a:r>
          </a:p>
        </p:txBody>
      </p:sp>
    </p:spTree>
    <p:extLst>
      <p:ext uri="{BB962C8B-B14F-4D97-AF65-F5344CB8AC3E}">
        <p14:creationId xmlns:p14="http://schemas.microsoft.com/office/powerpoint/2010/main" val="240722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66D92A71-F7EF-7500-0039-B8A8D398638C}"/>
            </a:ext>
          </a:extLst>
        </p:cNvPr>
        <p:cNvGrpSpPr/>
        <p:nvPr/>
      </p:nvGrpSpPr>
      <p:grpSpPr>
        <a:xfrm>
          <a:off x="0" y="0"/>
          <a:ext cx="0" cy="0"/>
          <a:chOff x="0" y="0"/>
          <a:chExt cx="0" cy="0"/>
        </a:xfrm>
      </p:grpSpPr>
      <p:sp>
        <p:nvSpPr>
          <p:cNvPr id="91" name="Google Shape;91;g35f391192_029:notes">
            <a:extLst>
              <a:ext uri="{FF2B5EF4-FFF2-40B4-BE49-F238E27FC236}">
                <a16:creationId xmlns:a16="http://schemas.microsoft.com/office/drawing/2014/main" id="{AA5D875B-CB54-F12A-E34C-CE7D9A1ABC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a:extLst>
              <a:ext uri="{FF2B5EF4-FFF2-40B4-BE49-F238E27FC236}">
                <a16:creationId xmlns:a16="http://schemas.microsoft.com/office/drawing/2014/main" id="{539190DA-CD48-5B1A-06AE-68E38CA674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738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B2599C70-E861-146F-4E7E-2C578280E491}"/>
            </a:ext>
          </a:extLst>
        </p:cNvPr>
        <p:cNvGrpSpPr/>
        <p:nvPr/>
      </p:nvGrpSpPr>
      <p:grpSpPr>
        <a:xfrm>
          <a:off x="0" y="0"/>
          <a:ext cx="0" cy="0"/>
          <a:chOff x="0" y="0"/>
          <a:chExt cx="0" cy="0"/>
        </a:xfrm>
      </p:grpSpPr>
      <p:sp>
        <p:nvSpPr>
          <p:cNvPr id="112" name="Google Shape;112;g35ed75ccf_015:notes">
            <a:extLst>
              <a:ext uri="{FF2B5EF4-FFF2-40B4-BE49-F238E27FC236}">
                <a16:creationId xmlns:a16="http://schemas.microsoft.com/office/drawing/2014/main" id="{278AD43E-B620-9C05-FC26-7B8FC72414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a:extLst>
              <a:ext uri="{FF2B5EF4-FFF2-40B4-BE49-F238E27FC236}">
                <a16:creationId xmlns:a16="http://schemas.microsoft.com/office/drawing/2014/main" id="{AFCD9511-80CA-3FE4-3FF0-F24B398A86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787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7AD1B1C6-70F5-E412-0F86-1DF7B04B914F}"/>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AA66DB12-066F-CD76-A07C-FDC40E3C84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85F09F55-9CD0-3ECE-38C0-3EDB34E41A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Font typeface="+mj-lt"/>
              <a:buNone/>
            </a:pPr>
            <a:r>
              <a:rPr lang="sr-Latn-RS"/>
              <a:t>Automatizacija podrazumeva korišćenje softvera, skripti ili alata za izvršavanje zadataka bez ručnog uplitanja korisnika. Cilj je smanjenje ljudske intervencije i povećanje brzine i tačnosti.</a:t>
            </a:r>
          </a:p>
          <a:p>
            <a:pPr marL="139700" indent="0">
              <a:buFont typeface="+mj-lt"/>
              <a:buNone/>
            </a:pPr>
            <a:r>
              <a:rPr lang="sr-Latn-RS"/>
              <a:t>Serijska obrada je specifičan tip automatizacije koji se fokusira na </a:t>
            </a:r>
            <a:r>
              <a:rPr lang="sr-Latn-RS" b="1"/>
              <a:t>izvršavanje istog zadatka na velikom broju fajlova</a:t>
            </a:r>
            <a:r>
              <a:rPr lang="sr-Latn-RS"/>
              <a:t> ili podataka.</a:t>
            </a:r>
          </a:p>
          <a:p>
            <a:pPr marL="139700" indent="0">
              <a:buNone/>
            </a:pPr>
            <a:endParaRPr lang="sr-Latn-RS"/>
          </a:p>
          <a:p>
            <a:pPr marL="139700" indent="0">
              <a:buNone/>
            </a:pPr>
            <a:r>
              <a:rPr lang="sr-Latn-RS"/>
              <a:t>Slika tabele</a:t>
            </a:r>
          </a:p>
        </p:txBody>
      </p:sp>
    </p:spTree>
    <p:extLst>
      <p:ext uri="{BB962C8B-B14F-4D97-AF65-F5344CB8AC3E}">
        <p14:creationId xmlns:p14="http://schemas.microsoft.com/office/powerpoint/2010/main" val="3483457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5B576C34-E0BE-A7F2-91C5-53709FA82258}"/>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10FAB18E-687B-4D9D-975A-15B49FC42E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3F2421C8-954F-5B8C-5578-6B03780B9F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71051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AC4C05B3-CD8A-D5BC-8B03-8D687099958F}"/>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F03B36AB-9626-80BD-FF16-88B169D47F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14EBE305-2DCA-09F8-6E13-CCB6819CFC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1014966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2B3E8CCE-4B96-3AA2-7B15-67CED116575B}"/>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80367053-327B-F2F0-FA3E-9CABF0645E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55BD587B-22AD-66B2-9A8B-92BEF6DA09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947957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7971F364-CA36-3F8D-F8CC-3ECD98D9594E}"/>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64B743C5-8D11-3531-5C12-6A3CCECF36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48C1BA5B-27E8-5298-2058-49B968AEFD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1834998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21B1F59F-30A6-51AC-CB0D-6552F621FB83}"/>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7EFF2D24-B25F-6CB8-D9F0-6D4A5164DF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91873FD6-A6B0-1A7D-DC42-98A999AAF5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4135210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E617F841-2C8D-5286-3941-B131A1EB898C}"/>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FB8FD08D-9016-5813-D82E-9EEEE263B5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DED913DE-CD63-AE74-9825-D1058A1ACF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1272751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a:extLst>
            <a:ext uri="{FF2B5EF4-FFF2-40B4-BE49-F238E27FC236}">
              <a16:creationId xmlns:a16="http://schemas.microsoft.com/office/drawing/2014/main" id="{911FAF08-2DB6-1212-DA85-8B235C519379}"/>
            </a:ext>
          </a:extLst>
        </p:cNvPr>
        <p:cNvGrpSpPr/>
        <p:nvPr/>
      </p:nvGrpSpPr>
      <p:grpSpPr>
        <a:xfrm>
          <a:off x="0" y="0"/>
          <a:ext cx="0" cy="0"/>
          <a:chOff x="0" y="0"/>
          <a:chExt cx="0" cy="0"/>
        </a:xfrm>
      </p:grpSpPr>
      <p:sp>
        <p:nvSpPr>
          <p:cNvPr id="640" name="Google Shape;640;gb92539d425_0_327:notes">
            <a:extLst>
              <a:ext uri="{FF2B5EF4-FFF2-40B4-BE49-F238E27FC236}">
                <a16:creationId xmlns:a16="http://schemas.microsoft.com/office/drawing/2014/main" id="{3CAE8615-4BEA-2ED0-C883-449368B978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b92539d425_0_327:notes">
            <a:extLst>
              <a:ext uri="{FF2B5EF4-FFF2-40B4-BE49-F238E27FC236}">
                <a16:creationId xmlns:a16="http://schemas.microsoft.com/office/drawing/2014/main" id="{C1AADE1C-4A6D-2000-1984-B0E8D8D9DB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a:p>
        </p:txBody>
      </p:sp>
    </p:spTree>
    <p:extLst>
      <p:ext uri="{BB962C8B-B14F-4D97-AF65-F5344CB8AC3E}">
        <p14:creationId xmlns:p14="http://schemas.microsoft.com/office/powerpoint/2010/main" val="3820765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a:extLst>
            <a:ext uri="{FF2B5EF4-FFF2-40B4-BE49-F238E27FC236}">
              <a16:creationId xmlns:a16="http://schemas.microsoft.com/office/drawing/2014/main" id="{B6AE6A78-BC4F-3160-2951-19753939EE0A}"/>
            </a:ext>
          </a:extLst>
        </p:cNvPr>
        <p:cNvGrpSpPr/>
        <p:nvPr/>
      </p:nvGrpSpPr>
      <p:grpSpPr>
        <a:xfrm>
          <a:off x="0" y="0"/>
          <a:ext cx="0" cy="0"/>
          <a:chOff x="0" y="0"/>
          <a:chExt cx="0" cy="0"/>
        </a:xfrm>
      </p:grpSpPr>
      <p:sp>
        <p:nvSpPr>
          <p:cNvPr id="320" name="Google Shape;320;g35ed75ccf_0113:notes">
            <a:extLst>
              <a:ext uri="{FF2B5EF4-FFF2-40B4-BE49-F238E27FC236}">
                <a16:creationId xmlns:a16="http://schemas.microsoft.com/office/drawing/2014/main" id="{817C6FC0-E518-7373-90E3-51C0246115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113:notes">
            <a:extLst>
              <a:ext uri="{FF2B5EF4-FFF2-40B4-BE49-F238E27FC236}">
                <a16:creationId xmlns:a16="http://schemas.microsoft.com/office/drawing/2014/main" id="{63B3591E-786C-CF63-7C44-638EA2E90B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243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C6CB006E-BB1E-476D-FA96-92A08C5025F0}"/>
            </a:ext>
          </a:extLst>
        </p:cNvPr>
        <p:cNvGrpSpPr/>
        <p:nvPr/>
      </p:nvGrpSpPr>
      <p:grpSpPr>
        <a:xfrm>
          <a:off x="0" y="0"/>
          <a:ext cx="0" cy="0"/>
          <a:chOff x="0" y="0"/>
          <a:chExt cx="0" cy="0"/>
        </a:xfrm>
      </p:grpSpPr>
      <p:sp>
        <p:nvSpPr>
          <p:cNvPr id="91" name="Google Shape;91;g35f391192_029:notes">
            <a:extLst>
              <a:ext uri="{FF2B5EF4-FFF2-40B4-BE49-F238E27FC236}">
                <a16:creationId xmlns:a16="http://schemas.microsoft.com/office/drawing/2014/main" id="{DFFE03D4-2352-43EF-87CD-11948AC167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a:extLst>
              <a:ext uri="{FF2B5EF4-FFF2-40B4-BE49-F238E27FC236}">
                <a16:creationId xmlns:a16="http://schemas.microsoft.com/office/drawing/2014/main" id="{DA614ABE-43A9-FCD9-8B74-F0AE77847D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390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19194B19-E867-2AB4-97CA-A6944BECD5FD}"/>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5EDA3332-B7F3-69C4-7E8B-F78C2056AC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3CC0A1EC-4301-9EE8-F46F-C036E3C0AC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a:t>Može se koristiti unutar drugih programa ili ga korisnik može aktivirati putem komandne linije ili unapred napisanih skripti. Može se koristiti unutar drugih programa ili ga korisnik može aktivirati putem komandne linije ili unapred napisanih skripti.</a:t>
            </a:r>
          </a:p>
          <a:p>
            <a:pPr marL="0" lvl="0" indent="0" algn="l" rtl="0">
              <a:spcBef>
                <a:spcPts val="0"/>
              </a:spcBef>
              <a:spcAft>
                <a:spcPts val="0"/>
              </a:spcAft>
              <a:buNone/>
            </a:pPr>
            <a:endParaRPr/>
          </a:p>
        </p:txBody>
      </p:sp>
    </p:spTree>
    <p:extLst>
      <p:ext uri="{BB962C8B-B14F-4D97-AF65-F5344CB8AC3E}">
        <p14:creationId xmlns:p14="http://schemas.microsoft.com/office/powerpoint/2010/main" val="394837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BCF44804-5D17-9040-8489-895D3E03E928}"/>
            </a:ext>
          </a:extLst>
        </p:cNvPr>
        <p:cNvGrpSpPr/>
        <p:nvPr/>
      </p:nvGrpSpPr>
      <p:grpSpPr>
        <a:xfrm>
          <a:off x="0" y="0"/>
          <a:ext cx="0" cy="0"/>
          <a:chOff x="0" y="0"/>
          <a:chExt cx="0" cy="0"/>
        </a:xfrm>
      </p:grpSpPr>
      <p:sp>
        <p:nvSpPr>
          <p:cNvPr id="105" name="Google Shape;105;p:notes">
            <a:extLst>
              <a:ext uri="{FF2B5EF4-FFF2-40B4-BE49-F238E27FC236}">
                <a16:creationId xmlns:a16="http://schemas.microsoft.com/office/drawing/2014/main" id="{04BDB143-0697-278A-28CA-4FE849653B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a:extLst>
              <a:ext uri="{FF2B5EF4-FFF2-40B4-BE49-F238E27FC236}">
                <a16:creationId xmlns:a16="http://schemas.microsoft.com/office/drawing/2014/main" id="{51DEED35-1D98-4A05-6372-1028B44473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a:t>Nalazi se u "jezgru" brojnih GUI aplikacija, uključujući VLC Media Player, Audacity, Blender, YouTube, Handbrake i Google Chrome</a:t>
            </a:r>
            <a:endParaRPr/>
          </a:p>
        </p:txBody>
      </p:sp>
    </p:spTree>
    <p:extLst>
      <p:ext uri="{BB962C8B-B14F-4D97-AF65-F5344CB8AC3E}">
        <p14:creationId xmlns:p14="http://schemas.microsoft.com/office/powerpoint/2010/main" val="1739167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F3C4AB8D-0DDC-AB73-800F-2CF59612E3AA}"/>
            </a:ext>
          </a:extLst>
        </p:cNvPr>
        <p:cNvGrpSpPr/>
        <p:nvPr/>
      </p:nvGrpSpPr>
      <p:grpSpPr>
        <a:xfrm>
          <a:off x="0" y="0"/>
          <a:ext cx="0" cy="0"/>
          <a:chOff x="0" y="0"/>
          <a:chExt cx="0" cy="0"/>
        </a:xfrm>
      </p:grpSpPr>
      <p:sp>
        <p:nvSpPr>
          <p:cNvPr id="112" name="Google Shape;112;g35ed75ccf_015:notes">
            <a:extLst>
              <a:ext uri="{FF2B5EF4-FFF2-40B4-BE49-F238E27FC236}">
                <a16:creationId xmlns:a16="http://schemas.microsoft.com/office/drawing/2014/main" id="{ED5F9695-CC4B-BA9C-0DE0-A092B54CB8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a:extLst>
              <a:ext uri="{FF2B5EF4-FFF2-40B4-BE49-F238E27FC236}">
                <a16:creationId xmlns:a16="http://schemas.microsoft.com/office/drawing/2014/main" id="{820A65BD-556E-A234-8B06-F26BED79F0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a:t>Grafički korisnički interfejsi (GUI) predstavljaju način na koji većina savremenih korisnika računara obično komunicira sa računarima</a:t>
            </a:r>
          </a:p>
          <a:p>
            <a:pPr marL="0" lvl="0" indent="0" algn="l" rtl="0">
              <a:spcBef>
                <a:spcPts val="0"/>
              </a:spcBef>
              <a:spcAft>
                <a:spcPts val="0"/>
              </a:spcAft>
              <a:buNone/>
            </a:pPr>
            <a:r>
              <a:rPr lang="sr-Latn-RS"/>
              <a:t>CLI (ili “komandna linija”, takođe poznata kao Shell ili aplikacija “Terminal” na Mac OSX) predstavlja “direktniji” način komunikacije sa računarom. Korisnik unosi komande, u tekstualnom formatu, direktno u prozor Shell-a ili Terminal-a.</a:t>
            </a:r>
            <a:endParaRPr/>
          </a:p>
        </p:txBody>
      </p:sp>
    </p:spTree>
    <p:extLst>
      <p:ext uri="{BB962C8B-B14F-4D97-AF65-F5344CB8AC3E}">
        <p14:creationId xmlns:p14="http://schemas.microsoft.com/office/powerpoint/2010/main" val="878694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10D39398-3527-DD5F-3F0D-D9A19DBB1428}"/>
            </a:ext>
          </a:extLst>
        </p:cNvPr>
        <p:cNvGrpSpPr/>
        <p:nvPr/>
      </p:nvGrpSpPr>
      <p:grpSpPr>
        <a:xfrm>
          <a:off x="0" y="0"/>
          <a:ext cx="0" cy="0"/>
          <a:chOff x="0" y="0"/>
          <a:chExt cx="0" cy="0"/>
        </a:xfrm>
      </p:grpSpPr>
      <p:sp>
        <p:nvSpPr>
          <p:cNvPr id="91" name="Google Shape;91;g35f391192_029:notes">
            <a:extLst>
              <a:ext uri="{FF2B5EF4-FFF2-40B4-BE49-F238E27FC236}">
                <a16:creationId xmlns:a16="http://schemas.microsoft.com/office/drawing/2014/main" id="{F9ADA098-0B3C-C756-531C-E48743C21A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a:extLst>
              <a:ext uri="{FF2B5EF4-FFF2-40B4-BE49-F238E27FC236}">
                <a16:creationId xmlns:a16="http://schemas.microsoft.com/office/drawing/2014/main" id="{60AB2EC6-B8C1-C5FA-DAF5-AFD32E504E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292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2832475"/>
            <a:ext cx="0" cy="2310900"/>
          </a:xfrm>
          <a:prstGeom prst="straightConnector1">
            <a:avLst/>
          </a:prstGeom>
          <a:noFill/>
          <a:ln w="9525" cap="flat" cmpd="sng">
            <a:solidFill>
              <a:schemeClr val="accent5"/>
            </a:solidFill>
            <a:prstDash val="solid"/>
            <a:round/>
            <a:headEnd type="none" w="med" len="med"/>
            <a:tailEnd type="none" w="med" len="med"/>
          </a:ln>
        </p:spPr>
      </p:cxnSp>
      <p:sp>
        <p:nvSpPr>
          <p:cNvPr id="12" name="Google Shape;12;p2"/>
          <p:cNvSpPr/>
          <p:nvPr/>
        </p:nvSpPr>
        <p:spPr>
          <a:xfrm>
            <a:off x="845250" y="2643475"/>
            <a:ext cx="189000" cy="189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6" name="Google Shape;16;p3"/>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7" name="Google Shape;17;p3"/>
          <p:cNvCxnSpPr/>
          <p:nvPr/>
        </p:nvCxnSpPr>
        <p:spPr>
          <a:xfrm>
            <a:off x="939645"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18" name="Google Shape;18;p3"/>
          <p:cNvSpPr/>
          <p:nvPr/>
        </p:nvSpPr>
        <p:spPr>
          <a:xfrm flipH="1">
            <a:off x="632556" y="2267403"/>
            <a:ext cx="614400" cy="6144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Quicksand"/>
              <a:buNone/>
              <a:defRPr sz="1800">
                <a:latin typeface="Quicksand"/>
                <a:ea typeface="Quicksand"/>
                <a:cs typeface="Quicksand"/>
                <a:sym typeface="Quicksand"/>
              </a:defRPr>
            </a:lvl1pPr>
            <a:lvl2pPr lvl="1" rtl="0">
              <a:spcBef>
                <a:spcPts val="0"/>
              </a:spcBef>
              <a:spcAft>
                <a:spcPts val="0"/>
              </a:spcAft>
              <a:buSzPts val="1800"/>
              <a:buFont typeface="Quicksand"/>
              <a:buNone/>
              <a:defRPr sz="1800">
                <a:latin typeface="Quicksand"/>
                <a:ea typeface="Quicksand"/>
                <a:cs typeface="Quicksand"/>
                <a:sym typeface="Quicksand"/>
              </a:defRPr>
            </a:lvl2pPr>
            <a:lvl3pPr lvl="2" rtl="0">
              <a:spcBef>
                <a:spcPts val="0"/>
              </a:spcBef>
              <a:spcAft>
                <a:spcPts val="0"/>
              </a:spcAft>
              <a:buSzPts val="1800"/>
              <a:buFont typeface="Quicksand"/>
              <a:buNone/>
              <a:defRPr sz="1800">
                <a:latin typeface="Quicksand"/>
                <a:ea typeface="Quicksand"/>
                <a:cs typeface="Quicksand"/>
                <a:sym typeface="Quicksand"/>
              </a:defRPr>
            </a:lvl3pPr>
            <a:lvl4pPr lvl="3" rtl="0">
              <a:spcBef>
                <a:spcPts val="0"/>
              </a:spcBef>
              <a:spcAft>
                <a:spcPts val="0"/>
              </a:spcAft>
              <a:buSzPts val="1800"/>
              <a:buFont typeface="Quicksand"/>
              <a:buNone/>
              <a:defRPr sz="1800">
                <a:latin typeface="Quicksand"/>
                <a:ea typeface="Quicksand"/>
                <a:cs typeface="Quicksand"/>
                <a:sym typeface="Quicksand"/>
              </a:defRPr>
            </a:lvl4pPr>
            <a:lvl5pPr lvl="4" rtl="0">
              <a:spcBef>
                <a:spcPts val="0"/>
              </a:spcBef>
              <a:spcAft>
                <a:spcPts val="0"/>
              </a:spcAft>
              <a:buSzPts val="1800"/>
              <a:buFont typeface="Quicksand"/>
              <a:buNone/>
              <a:defRPr sz="1800">
                <a:latin typeface="Quicksand"/>
                <a:ea typeface="Quicksand"/>
                <a:cs typeface="Quicksand"/>
                <a:sym typeface="Quicksand"/>
              </a:defRPr>
            </a:lvl5pPr>
            <a:lvl6pPr lvl="5" rtl="0">
              <a:spcBef>
                <a:spcPts val="0"/>
              </a:spcBef>
              <a:spcAft>
                <a:spcPts val="0"/>
              </a:spcAft>
              <a:buSzPts val="1800"/>
              <a:buFont typeface="Quicksand"/>
              <a:buNone/>
              <a:defRPr sz="1800">
                <a:latin typeface="Quicksand"/>
                <a:ea typeface="Quicksand"/>
                <a:cs typeface="Quicksand"/>
                <a:sym typeface="Quicksand"/>
              </a:defRPr>
            </a:lvl6pPr>
            <a:lvl7pPr lvl="6" rtl="0">
              <a:spcBef>
                <a:spcPts val="0"/>
              </a:spcBef>
              <a:spcAft>
                <a:spcPts val="0"/>
              </a:spcAft>
              <a:buSzPts val="1800"/>
              <a:buFont typeface="Quicksand"/>
              <a:buNone/>
              <a:defRPr sz="1800">
                <a:latin typeface="Quicksand"/>
                <a:ea typeface="Quicksand"/>
                <a:cs typeface="Quicksand"/>
                <a:sym typeface="Quicksand"/>
              </a:defRPr>
            </a:lvl7pPr>
            <a:lvl8pPr lvl="7" rtl="0">
              <a:spcBef>
                <a:spcPts val="0"/>
              </a:spcBef>
              <a:spcAft>
                <a:spcPts val="0"/>
              </a:spcAft>
              <a:buSzPts val="1800"/>
              <a:buFont typeface="Quicksand"/>
              <a:buNone/>
              <a:defRPr sz="1800">
                <a:latin typeface="Quicksand"/>
                <a:ea typeface="Quicksand"/>
                <a:cs typeface="Quicksand"/>
                <a:sym typeface="Quicksand"/>
              </a:defRPr>
            </a:lvl8pPr>
            <a:lvl9pPr lvl="8" rtl="0">
              <a:spcBef>
                <a:spcPts val="0"/>
              </a:spcBef>
              <a:spcAft>
                <a:spcPts val="0"/>
              </a:spcAft>
              <a:buSzPts val="1800"/>
              <a:buFont typeface="Quicksand"/>
              <a:buNone/>
              <a:defRPr sz="1800">
                <a:latin typeface="Quicksand"/>
                <a:ea typeface="Quicksand"/>
                <a:cs typeface="Quicksand"/>
                <a:sym typeface="Quicksand"/>
              </a:defRPr>
            </a:lvl9pPr>
          </a:lstStyle>
          <a:p>
            <a:endParaRPr/>
          </a:p>
        </p:txBody>
      </p:sp>
      <p:sp>
        <p:nvSpPr>
          <p:cNvPr id="27" name="Google Shape;27;p5"/>
          <p:cNvSpPr txBox="1">
            <a:spLocks noGrp="1"/>
          </p:cNvSpPr>
          <p:nvPr>
            <p:ph type="body" idx="1"/>
          </p:nvPr>
        </p:nvSpPr>
        <p:spPr>
          <a:xfrm>
            <a:off x="1165498" y="1086799"/>
            <a:ext cx="68580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28" name="Google Shape;28;p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30" name="Google Shape;30;p5"/>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844675" y="1400721"/>
            <a:ext cx="201900" cy="2019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1" name="Google Shape;61;p10"/>
          <p:cNvCxnSpPr/>
          <p:nvPr/>
        </p:nvCxnSpPr>
        <p:spPr>
          <a:xfrm>
            <a:off x="945638" y="0"/>
            <a:ext cx="0" cy="5143500"/>
          </a:xfrm>
          <a:prstGeom prst="straightConnector1">
            <a:avLst/>
          </a:prstGeom>
          <a:noFill/>
          <a:ln w="9525" cap="flat" cmpd="sng">
            <a:solidFill>
              <a:srgbClr val="999FA9"/>
            </a:solidFill>
            <a:prstDash val="solid"/>
            <a:round/>
            <a:headEnd type="none" w="med" len="med"/>
            <a:tailEnd type="none" w="med" len="med"/>
          </a:ln>
        </p:spPr>
      </p:cxnSp>
      <p:sp>
        <p:nvSpPr>
          <p:cNvPr id="62" name="Google Shape;62;p10"/>
          <p:cNvSpPr/>
          <p:nvPr/>
        </p:nvSpPr>
        <p:spPr>
          <a:xfrm>
            <a:off x="844675" y="2470800"/>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1" name="Google Shape;51;p8"/>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2" name="Google Shape;52;p8"/>
          <p:cNvCxnSpPr/>
          <p:nvPr/>
        </p:nvCxnSpPr>
        <p:spPr>
          <a:xfrm>
            <a:off x="945638" y="0"/>
            <a:ext cx="0" cy="5143500"/>
          </a:xfrm>
          <a:prstGeom prst="straightConnector1">
            <a:avLst/>
          </a:prstGeom>
          <a:noFill/>
          <a:ln w="9525" cap="flat" cmpd="sng">
            <a:solidFill>
              <a:schemeClr val="accent5"/>
            </a:solidFill>
            <a:prstDash val="solid"/>
            <a:round/>
            <a:headEnd type="none" w="med" len="med"/>
            <a:tailEnd type="none" w="med" len="med"/>
          </a:ln>
        </p:spPr>
      </p:cxnSp>
      <p:sp>
        <p:nvSpPr>
          <p:cNvPr id="53" name="Google Shape;53;p8"/>
          <p:cNvSpPr/>
          <p:nvPr/>
        </p:nvSpPr>
        <p:spPr>
          <a:xfrm>
            <a:off x="874396" y="605794"/>
            <a:ext cx="142500" cy="142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6488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1pPr>
            <a:lvl2pPr lvl="1">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2pPr>
            <a:lvl3pPr lvl="2">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3pPr>
            <a:lvl4pPr lvl="3">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4pPr>
            <a:lvl5pPr lvl="4">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5pPr>
            <a:lvl6pPr lvl="5">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6pPr>
            <a:lvl7pPr lvl="6">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7pPr>
            <a:lvl8pPr lvl="7">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8pPr>
            <a:lvl9pPr lvl="8">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1pPr>
            <a:lvl2pPr marL="914400" lvl="1"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2pPr>
            <a:lvl3pPr marL="1371600" lvl="2"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3pPr>
            <a:lvl4pPr marL="1828800" lvl="3"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4pPr>
            <a:lvl5pPr marL="2286000" lvl="4"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5pPr>
            <a:lvl6pPr marL="2743200" lvl="5"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6pPr>
            <a:lvl7pPr marL="3200400" lvl="6"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7pPr>
            <a:lvl8pPr marL="3657600" lvl="7"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8pPr>
            <a:lvl9pPr marL="4114800" lvl="8"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4752131"/>
            <a:ext cx="548700" cy="3153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Quicksand"/>
                <a:ea typeface="Quicksand"/>
                <a:cs typeface="Quicksand"/>
                <a:sym typeface="Quicksand"/>
              </a:defRPr>
            </a:lvl1pPr>
            <a:lvl2pPr lvl="1" algn="r">
              <a:buNone/>
              <a:defRPr sz="1200">
                <a:solidFill>
                  <a:schemeClr val="accent1"/>
                </a:solidFill>
                <a:latin typeface="Quicksand"/>
                <a:ea typeface="Quicksand"/>
                <a:cs typeface="Quicksand"/>
                <a:sym typeface="Quicksand"/>
              </a:defRPr>
            </a:lvl2pPr>
            <a:lvl3pPr lvl="2" algn="r">
              <a:buNone/>
              <a:defRPr sz="1200">
                <a:solidFill>
                  <a:schemeClr val="accent1"/>
                </a:solidFill>
                <a:latin typeface="Quicksand"/>
                <a:ea typeface="Quicksand"/>
                <a:cs typeface="Quicksand"/>
                <a:sym typeface="Quicksand"/>
              </a:defRPr>
            </a:lvl3pPr>
            <a:lvl4pPr lvl="3" algn="r">
              <a:buNone/>
              <a:defRPr sz="1200">
                <a:solidFill>
                  <a:schemeClr val="accent1"/>
                </a:solidFill>
                <a:latin typeface="Quicksand"/>
                <a:ea typeface="Quicksand"/>
                <a:cs typeface="Quicksand"/>
                <a:sym typeface="Quicksand"/>
              </a:defRPr>
            </a:lvl4pPr>
            <a:lvl5pPr lvl="4" algn="r">
              <a:buNone/>
              <a:defRPr sz="1200">
                <a:solidFill>
                  <a:schemeClr val="accent1"/>
                </a:solidFill>
                <a:latin typeface="Quicksand"/>
                <a:ea typeface="Quicksand"/>
                <a:cs typeface="Quicksand"/>
                <a:sym typeface="Quicksand"/>
              </a:defRPr>
            </a:lvl5pPr>
            <a:lvl6pPr lvl="5" algn="r">
              <a:buNone/>
              <a:defRPr sz="1200">
                <a:solidFill>
                  <a:schemeClr val="accent1"/>
                </a:solidFill>
                <a:latin typeface="Quicksand"/>
                <a:ea typeface="Quicksand"/>
                <a:cs typeface="Quicksand"/>
                <a:sym typeface="Quicksand"/>
              </a:defRPr>
            </a:lvl6pPr>
            <a:lvl7pPr lvl="6" algn="r">
              <a:buNone/>
              <a:defRPr sz="1200">
                <a:solidFill>
                  <a:schemeClr val="accent1"/>
                </a:solidFill>
                <a:latin typeface="Quicksand"/>
                <a:ea typeface="Quicksand"/>
                <a:cs typeface="Quicksand"/>
                <a:sym typeface="Quicksand"/>
              </a:defRPr>
            </a:lvl7pPr>
            <a:lvl8pPr lvl="7" algn="r">
              <a:buNone/>
              <a:defRPr sz="1200">
                <a:solidFill>
                  <a:schemeClr val="accent1"/>
                </a:solidFill>
                <a:latin typeface="Quicksand"/>
                <a:ea typeface="Quicksand"/>
                <a:cs typeface="Quicksand"/>
                <a:sym typeface="Quicksand"/>
              </a:defRPr>
            </a:lvl8pPr>
            <a:lvl9pPr lvl="8" algn="r">
              <a:buNone/>
              <a:defRPr sz="1200">
                <a:solidFill>
                  <a:schemeClr val="accent1"/>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ffmpeg.org/download.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1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kv"/><Relationship Id="rId1" Type="http://schemas.microsoft.com/office/2007/relationships/media" Target="../media/media4.mkv"/><Relationship Id="rId5" Type="http://schemas.openxmlformats.org/officeDocument/2006/relationships/image" Target="../media/image1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kv"/><Relationship Id="rId1" Type="http://schemas.microsoft.com/office/2007/relationships/media" Target="../media/media5.mkv"/><Relationship Id="rId5" Type="http://schemas.openxmlformats.org/officeDocument/2006/relationships/image" Target="../media/image1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kv"/><Relationship Id="rId1" Type="http://schemas.microsoft.com/office/2007/relationships/media" Target="../media/media6.mkv"/><Relationship Id="rId5" Type="http://schemas.openxmlformats.org/officeDocument/2006/relationships/image" Target="../media/image1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53356" y="2571750"/>
            <a:ext cx="7817857" cy="5754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Aplikacija za rad sa audio fajlovim</a:t>
            </a:r>
            <a:r>
              <a:rPr lang="sr-Latn-RS" sz="3600"/>
              <a:t>a</a:t>
            </a:r>
            <a:endParaRPr sz="3600"/>
          </a:p>
        </p:txBody>
      </p:sp>
      <p:sp>
        <p:nvSpPr>
          <p:cNvPr id="2" name="Google Shape;71;p12">
            <a:extLst>
              <a:ext uri="{FF2B5EF4-FFF2-40B4-BE49-F238E27FC236}">
                <a16:creationId xmlns:a16="http://schemas.microsoft.com/office/drawing/2014/main" id="{E0D53751-D227-F39A-BE98-9A40FB6E3A8C}"/>
              </a:ext>
            </a:extLst>
          </p:cNvPr>
          <p:cNvSpPr txBox="1">
            <a:spLocks/>
          </p:cNvSpPr>
          <p:nvPr/>
        </p:nvSpPr>
        <p:spPr>
          <a:xfrm>
            <a:off x="4434840" y="4568013"/>
            <a:ext cx="6680400" cy="575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5000"/>
              <a:buFont typeface="Quicksand"/>
              <a:buNone/>
              <a:defRPr sz="5000" b="0" i="0" u="none" strike="noStrike" cap="none">
                <a:solidFill>
                  <a:schemeClr val="accent1"/>
                </a:solidFill>
                <a:latin typeface="Quicksand"/>
                <a:ea typeface="Quicksand"/>
                <a:cs typeface="Quicksand"/>
                <a:sym typeface="Quicksand"/>
              </a:defRPr>
            </a:lvl9pPr>
          </a:lstStyle>
          <a:p>
            <a:pPr algn="ctr"/>
            <a:r>
              <a:rPr lang="pl-PL" sz="2400"/>
              <a:t>Danilo Nikolić 1813</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60BE85C3-6E9B-6446-12FE-4AD4AB623E31}"/>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BA56A56C-AFF0-20CA-99EF-B451F9C8F36F}"/>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a:t>Osnovne odlike</a:t>
            </a:r>
            <a:endParaRPr sz="3600"/>
          </a:p>
        </p:txBody>
      </p:sp>
      <p:sp>
        <p:nvSpPr>
          <p:cNvPr id="109" name="Google Shape;109;p17">
            <a:extLst>
              <a:ext uri="{FF2B5EF4-FFF2-40B4-BE49-F238E27FC236}">
                <a16:creationId xmlns:a16="http://schemas.microsoft.com/office/drawing/2014/main" id="{D1D8CD68-3E4F-6587-35FA-72CEA7DFD2A2}"/>
              </a:ext>
            </a:extLst>
          </p:cNvPr>
          <p:cNvSpPr txBox="1">
            <a:spLocks noGrp="1"/>
          </p:cNvSpPr>
          <p:nvPr>
            <p:ph type="body" idx="1"/>
          </p:nvPr>
        </p:nvSpPr>
        <p:spPr>
          <a:xfrm>
            <a:off x="1049867" y="1323505"/>
            <a:ext cx="7282796" cy="249649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sr-Latn-RS" sz="2000"/>
              <a:t>Široka podrška za formate</a:t>
            </a:r>
          </a:p>
          <a:p>
            <a:pPr marL="457200" lvl="0" indent="-381000" algn="l" rtl="0">
              <a:spcBef>
                <a:spcPts val="600"/>
              </a:spcBef>
              <a:spcAft>
                <a:spcPts val="0"/>
              </a:spcAft>
              <a:buClr>
                <a:schemeClr val="accent1"/>
              </a:buClr>
              <a:buSzPts val="2400"/>
              <a:buChar char="◦"/>
            </a:pPr>
            <a:r>
              <a:rPr lang="sr-Latn-RS" sz="2000"/>
              <a:t>Transkodiranje </a:t>
            </a:r>
          </a:p>
          <a:p>
            <a:pPr marL="457200" lvl="0" indent="-381000" algn="l" rtl="0">
              <a:spcBef>
                <a:spcPts val="600"/>
              </a:spcBef>
              <a:spcAft>
                <a:spcPts val="0"/>
              </a:spcAft>
              <a:buClr>
                <a:schemeClr val="accent1"/>
              </a:buClr>
              <a:buSzPts val="2400"/>
              <a:buChar char="◦"/>
            </a:pPr>
            <a:r>
              <a:rPr lang="sr-Latn-RS" sz="2000"/>
              <a:t>Komandna linija</a:t>
            </a:r>
          </a:p>
          <a:p>
            <a:pPr marL="457200" lvl="0" indent="-381000" algn="l" rtl="0">
              <a:spcBef>
                <a:spcPts val="600"/>
              </a:spcBef>
              <a:spcAft>
                <a:spcPts val="0"/>
              </a:spcAft>
              <a:buClr>
                <a:schemeClr val="accent1"/>
              </a:buClr>
              <a:buSzPts val="2400"/>
              <a:buChar char="◦"/>
            </a:pPr>
            <a:r>
              <a:rPr lang="sr-Latn-RS" sz="2000"/>
              <a:t>Podrška za filtere</a:t>
            </a:r>
          </a:p>
          <a:p>
            <a:pPr marL="457200" lvl="0" indent="-381000" algn="l" rtl="0">
              <a:spcBef>
                <a:spcPts val="600"/>
              </a:spcBef>
              <a:spcAft>
                <a:spcPts val="0"/>
              </a:spcAft>
              <a:buClr>
                <a:schemeClr val="accent1"/>
              </a:buClr>
              <a:buSzPts val="2400"/>
              <a:buChar char="◦"/>
            </a:pPr>
            <a:r>
              <a:rPr lang="sr-Latn-RS" sz="2000"/>
              <a:t>Multiplatformska dostupnost</a:t>
            </a:r>
          </a:p>
          <a:p>
            <a:pPr marL="457200" lvl="0" indent="-381000" algn="l" rtl="0">
              <a:spcBef>
                <a:spcPts val="600"/>
              </a:spcBef>
              <a:spcAft>
                <a:spcPts val="0"/>
              </a:spcAft>
              <a:buClr>
                <a:schemeClr val="accent1"/>
              </a:buClr>
              <a:buSzPts val="2400"/>
              <a:buChar char="◦"/>
            </a:pPr>
            <a:r>
              <a:rPr lang="sr-Latn-RS" sz="2000"/>
              <a:t>Visoka optimizacija</a:t>
            </a:r>
          </a:p>
          <a:p>
            <a:pPr marL="457200" lvl="0" indent="-381000" algn="l" rtl="0">
              <a:spcBef>
                <a:spcPts val="600"/>
              </a:spcBef>
              <a:spcAft>
                <a:spcPts val="0"/>
              </a:spcAft>
              <a:buClr>
                <a:schemeClr val="accent1"/>
              </a:buClr>
              <a:buSzPts val="2400"/>
              <a:buChar char="◦"/>
            </a:pPr>
            <a:r>
              <a:rPr lang="sr-Latn-RS" sz="2000"/>
              <a:t>Podrška za razne kodeke</a:t>
            </a:r>
          </a:p>
          <a:p>
            <a:pPr marL="457200" lvl="0" indent="-381000" algn="l" rtl="0">
              <a:spcBef>
                <a:spcPts val="600"/>
              </a:spcBef>
              <a:spcAft>
                <a:spcPts val="0"/>
              </a:spcAft>
              <a:buClr>
                <a:schemeClr val="accent1"/>
              </a:buClr>
              <a:buSzPts val="2400"/>
              <a:buChar char="◦"/>
            </a:pPr>
            <a:r>
              <a:rPr lang="sr-Latn-RS" sz="2000"/>
              <a:t>Manipulacija zvuka</a:t>
            </a:r>
          </a:p>
        </p:txBody>
      </p:sp>
      <p:sp>
        <p:nvSpPr>
          <p:cNvPr id="110" name="Google Shape;110;p17">
            <a:extLst>
              <a:ext uri="{FF2B5EF4-FFF2-40B4-BE49-F238E27FC236}">
                <a16:creationId xmlns:a16="http://schemas.microsoft.com/office/drawing/2014/main" id="{5BBF3CD9-9CA1-1FDA-2DA5-9C7D370AD473}"/>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683893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BA787E2D-72C5-92E9-7086-F29EA371634F}"/>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B83D9AB6-FF0B-D773-49F1-CF77A23A8B52}"/>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chemeClr val="accent2">
                    <a:lumMod val="75000"/>
                  </a:schemeClr>
                </a:solidFill>
              </a:rPr>
              <a:t>Ffmpeg komande</a:t>
            </a:r>
            <a:endParaRPr sz="3600">
              <a:solidFill>
                <a:srgbClr val="39C0BA"/>
              </a:solidFill>
            </a:endParaRPr>
          </a:p>
        </p:txBody>
      </p:sp>
      <p:sp>
        <p:nvSpPr>
          <p:cNvPr id="109" name="Google Shape;109;p17">
            <a:extLst>
              <a:ext uri="{FF2B5EF4-FFF2-40B4-BE49-F238E27FC236}">
                <a16:creationId xmlns:a16="http://schemas.microsoft.com/office/drawing/2014/main" id="{2261576C-58C0-7E01-2173-ECA2554A4199}"/>
              </a:ext>
            </a:extLst>
          </p:cNvPr>
          <p:cNvSpPr txBox="1">
            <a:spLocks noGrp="1"/>
          </p:cNvSpPr>
          <p:nvPr>
            <p:ph type="body" idx="1"/>
          </p:nvPr>
        </p:nvSpPr>
        <p:spPr>
          <a:xfrm>
            <a:off x="1049867" y="1885692"/>
            <a:ext cx="7829973" cy="1754975"/>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sr-Latn-RS" sz="2000"/>
              <a:t>Prosta ffmpeg komanda ima format</a:t>
            </a:r>
          </a:p>
          <a:p>
            <a:pPr marL="76200" indent="0">
              <a:buClr>
                <a:schemeClr val="accent1"/>
              </a:buClr>
              <a:buSzPts val="2400"/>
              <a:buNone/>
            </a:pPr>
            <a:r>
              <a:rPr lang="en-US" sz="2000">
                <a:solidFill>
                  <a:srgbClr val="00B050"/>
                </a:solidFill>
                <a:latin typeface="Helvetica" charset="0"/>
                <a:ea typeface="Helvetica" charset="0"/>
                <a:cs typeface="Helvetica" charset="0"/>
              </a:rPr>
              <a:t>[Command Prompt] </a:t>
            </a:r>
            <a:r>
              <a:rPr lang="en-US" sz="2000">
                <a:solidFill>
                  <a:srgbClr val="D848E7"/>
                </a:solidFill>
                <a:latin typeface="Helvetica" charset="0"/>
                <a:ea typeface="Helvetica" charset="0"/>
                <a:cs typeface="Helvetica" charset="0"/>
              </a:rPr>
              <a:t>[Input File] </a:t>
            </a:r>
            <a:r>
              <a:rPr lang="en-US" sz="2000">
                <a:solidFill>
                  <a:srgbClr val="FFFF00"/>
                </a:solidFill>
                <a:latin typeface="Helvetica" charset="0"/>
                <a:ea typeface="Helvetica" charset="0"/>
                <a:cs typeface="Helvetica" charset="0"/>
              </a:rPr>
              <a:t>[Flags/Actions] </a:t>
            </a:r>
            <a:r>
              <a:rPr lang="en-US" sz="2000">
                <a:solidFill>
                  <a:srgbClr val="FF0000"/>
                </a:solidFill>
                <a:latin typeface="Helvetica" charset="0"/>
                <a:ea typeface="Helvetica" charset="0"/>
                <a:cs typeface="Helvetica" charset="0"/>
              </a:rPr>
              <a:t>[Output File]</a:t>
            </a:r>
            <a:endParaRPr lang="sr-Latn-RS" sz="2000"/>
          </a:p>
          <a:p>
            <a:pPr marL="457200" lvl="0" indent="-381000" algn="l" rtl="0">
              <a:spcBef>
                <a:spcPts val="600"/>
              </a:spcBef>
              <a:spcAft>
                <a:spcPts val="0"/>
              </a:spcAft>
              <a:buClr>
                <a:schemeClr val="accent1"/>
              </a:buClr>
              <a:buSzPts val="2400"/>
              <a:buChar char="◦"/>
            </a:pPr>
            <a:r>
              <a:rPr lang="sr-Latn-RS" sz="2000"/>
              <a:t>Primer:</a:t>
            </a:r>
          </a:p>
          <a:p>
            <a:pPr marL="76200" indent="0">
              <a:buClr>
                <a:schemeClr val="accent1"/>
              </a:buClr>
              <a:buSzPts val="2400"/>
              <a:buNone/>
            </a:pPr>
            <a:r>
              <a:rPr lang="en-US" sz="1800">
                <a:solidFill>
                  <a:srgbClr val="00B050"/>
                </a:solidFill>
                <a:latin typeface="Helvetica" charset="0"/>
                <a:ea typeface="Helvetica" charset="0"/>
                <a:cs typeface="Helvetica" charset="0"/>
              </a:rPr>
              <a:t>ffmpeg </a:t>
            </a:r>
            <a:r>
              <a:rPr lang="en-US" sz="1800">
                <a:solidFill>
                  <a:srgbClr val="D848E7"/>
                </a:solidFill>
                <a:latin typeface="Helvetica" charset="0"/>
                <a:ea typeface="Helvetica" charset="0"/>
                <a:cs typeface="Helvetica" charset="0"/>
              </a:rPr>
              <a:t>-i /filepath/inputfile.ext </a:t>
            </a:r>
            <a:r>
              <a:rPr lang="en-US" sz="1800">
                <a:solidFill>
                  <a:srgbClr val="FFFF00"/>
                </a:solidFill>
                <a:latin typeface="Helvetica" charset="0"/>
                <a:ea typeface="Helvetica" charset="0"/>
                <a:cs typeface="Helvetica" charset="0"/>
              </a:rPr>
              <a:t>-flag </a:t>
            </a:r>
            <a:r>
              <a:rPr lang="en-US" sz="1800" i="1">
                <a:solidFill>
                  <a:srgbClr val="FFFF00"/>
                </a:solidFill>
                <a:latin typeface="Helvetica" charset="0"/>
                <a:ea typeface="Helvetica" charset="0"/>
                <a:cs typeface="Helvetica" charset="0"/>
              </a:rPr>
              <a:t>some_action</a:t>
            </a:r>
            <a:r>
              <a:rPr lang="en-US" sz="1800">
                <a:solidFill>
                  <a:schemeClr val="bg1"/>
                </a:solidFill>
                <a:latin typeface="Helvetica" charset="0"/>
                <a:ea typeface="Helvetica" charset="0"/>
                <a:cs typeface="Helvetica" charset="0"/>
              </a:rPr>
              <a:t> </a:t>
            </a:r>
            <a:r>
              <a:rPr lang="en-US" sz="1800">
                <a:solidFill>
                  <a:srgbClr val="FF0000"/>
                </a:solidFill>
                <a:latin typeface="Helvetica" charset="0"/>
                <a:ea typeface="Helvetica" charset="0"/>
                <a:cs typeface="Helvetica" charset="0"/>
              </a:rPr>
              <a:t>/filepath/outputfile.ext</a:t>
            </a:r>
          </a:p>
          <a:p>
            <a:pPr marL="76200" lvl="0" indent="0" algn="l" rtl="0">
              <a:spcBef>
                <a:spcPts val="600"/>
              </a:spcBef>
              <a:spcAft>
                <a:spcPts val="0"/>
              </a:spcAft>
              <a:buClr>
                <a:schemeClr val="accent1"/>
              </a:buClr>
              <a:buSzPts val="2400"/>
              <a:buNone/>
            </a:pPr>
            <a:endParaRPr lang="sr-Latn-RS" sz="2000"/>
          </a:p>
        </p:txBody>
      </p:sp>
      <p:sp>
        <p:nvSpPr>
          <p:cNvPr id="110" name="Google Shape;110;p17">
            <a:extLst>
              <a:ext uri="{FF2B5EF4-FFF2-40B4-BE49-F238E27FC236}">
                <a16:creationId xmlns:a16="http://schemas.microsoft.com/office/drawing/2014/main" id="{885FA219-50C8-6147-6957-E7C0274F5438}"/>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93620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A5476238-8883-5BFA-2103-3E3DFBD56235}"/>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3F87E6BE-5EA6-C73E-E8A4-BBA5381D980D}"/>
              </a:ext>
            </a:extLst>
          </p:cNvPr>
          <p:cNvSpPr txBox="1">
            <a:spLocks noGrp="1"/>
          </p:cNvSpPr>
          <p:nvPr>
            <p:ph type="title"/>
          </p:nvPr>
        </p:nvSpPr>
        <p:spPr>
          <a:xfrm>
            <a:off x="1049867" y="391368"/>
            <a:ext cx="8021990" cy="6350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chemeClr val="accent2">
                    <a:lumMod val="75000"/>
                  </a:schemeClr>
                </a:solidFill>
              </a:rPr>
              <a:t>Ffmpeg funkcije (Python biblioteka)</a:t>
            </a:r>
            <a:endParaRPr sz="3600">
              <a:solidFill>
                <a:srgbClr val="39C0BA"/>
              </a:solidFill>
            </a:endParaRPr>
          </a:p>
        </p:txBody>
      </p:sp>
      <p:sp>
        <p:nvSpPr>
          <p:cNvPr id="109" name="Google Shape;109;p17">
            <a:extLst>
              <a:ext uri="{FF2B5EF4-FFF2-40B4-BE49-F238E27FC236}">
                <a16:creationId xmlns:a16="http://schemas.microsoft.com/office/drawing/2014/main" id="{517357B2-98E3-2E90-B1D1-33358D151A5F}"/>
              </a:ext>
            </a:extLst>
          </p:cNvPr>
          <p:cNvSpPr txBox="1">
            <a:spLocks noGrp="1"/>
          </p:cNvSpPr>
          <p:nvPr>
            <p:ph type="body" idx="1"/>
          </p:nvPr>
        </p:nvSpPr>
        <p:spPr>
          <a:xfrm>
            <a:off x="1049867" y="1694262"/>
            <a:ext cx="7829973" cy="1754975"/>
          </a:xfrm>
          <a:prstGeom prst="rect">
            <a:avLst/>
          </a:prstGeom>
        </p:spPr>
        <p:txBody>
          <a:bodyPr spcFirstLastPara="1" wrap="square" lIns="91425" tIns="91425" rIns="91425" bIns="91425" anchor="t" anchorCtr="0">
            <a:noAutofit/>
          </a:bodyPr>
          <a:lstStyle/>
          <a:p>
            <a:pPr marL="419100" indent="-342900">
              <a:buClr>
                <a:schemeClr val="accent1"/>
              </a:buClr>
              <a:buSzPts val="2400"/>
            </a:pPr>
            <a:r>
              <a:rPr lang="sr-Latn-RS" sz="2000"/>
              <a:t>input()</a:t>
            </a:r>
          </a:p>
          <a:p>
            <a:pPr marL="419100" indent="-342900">
              <a:buClr>
                <a:schemeClr val="accent1"/>
              </a:buClr>
              <a:buSzPts val="2400"/>
            </a:pPr>
            <a:r>
              <a:rPr lang="sr-Latn-RS" sz="2000"/>
              <a:t>output()</a:t>
            </a:r>
          </a:p>
          <a:p>
            <a:pPr marL="419100" indent="-342900">
              <a:buClr>
                <a:schemeClr val="accent1"/>
              </a:buClr>
              <a:buSzPts val="2400"/>
            </a:pPr>
            <a:r>
              <a:rPr lang="sr-Latn-RS" sz="2000"/>
              <a:t>probe()</a:t>
            </a:r>
          </a:p>
          <a:p>
            <a:pPr marL="419100" indent="-342900">
              <a:buClr>
                <a:schemeClr val="accent1"/>
              </a:buClr>
              <a:buSzPts val="2400"/>
            </a:pPr>
            <a:r>
              <a:rPr lang="sr-Latn-RS" sz="2000"/>
              <a:t>run()</a:t>
            </a:r>
          </a:p>
        </p:txBody>
      </p:sp>
      <p:sp>
        <p:nvSpPr>
          <p:cNvPr id="110" name="Google Shape;110;p17">
            <a:extLst>
              <a:ext uri="{FF2B5EF4-FFF2-40B4-BE49-F238E27FC236}">
                <a16:creationId xmlns:a16="http://schemas.microsoft.com/office/drawing/2014/main" id="{16CA1BB7-BD42-1FB6-D769-8A45AF590D10}"/>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577540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6389461F-F91A-5BD8-A256-24FC3528D376}"/>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70D2FAFB-D138-E9B0-A2E4-42EF4562C6C1}"/>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chemeClr val="accent2">
                    <a:lumMod val="75000"/>
                  </a:schemeClr>
                </a:solidFill>
              </a:rPr>
              <a:t>Primena</a:t>
            </a:r>
            <a:r>
              <a:rPr lang="sr-Latn-RS" sz="3600">
                <a:solidFill>
                  <a:srgbClr val="39C0BA"/>
                </a:solidFill>
              </a:rPr>
              <a:t> Ffmpeg-a</a:t>
            </a:r>
            <a:endParaRPr sz="3600">
              <a:solidFill>
                <a:srgbClr val="39C0BA"/>
              </a:solidFill>
            </a:endParaRPr>
          </a:p>
        </p:txBody>
      </p:sp>
      <p:sp>
        <p:nvSpPr>
          <p:cNvPr id="109" name="Google Shape;109;p17">
            <a:extLst>
              <a:ext uri="{FF2B5EF4-FFF2-40B4-BE49-F238E27FC236}">
                <a16:creationId xmlns:a16="http://schemas.microsoft.com/office/drawing/2014/main" id="{8248C590-27D0-CD40-4BAE-94751CA54F30}"/>
              </a:ext>
            </a:extLst>
          </p:cNvPr>
          <p:cNvSpPr txBox="1">
            <a:spLocks noGrp="1"/>
          </p:cNvSpPr>
          <p:nvPr>
            <p:ph type="body" idx="1"/>
          </p:nvPr>
        </p:nvSpPr>
        <p:spPr>
          <a:xfrm>
            <a:off x="1049867" y="1123692"/>
            <a:ext cx="7829973" cy="3732788"/>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sr-Latn-RS" sz="2000" b="1"/>
              <a:t>Konvertovanje formata</a:t>
            </a:r>
          </a:p>
          <a:p>
            <a:pPr marL="76200" lvl="0" indent="0" algn="l" rtl="0">
              <a:spcBef>
                <a:spcPts val="600"/>
              </a:spcBef>
              <a:spcAft>
                <a:spcPts val="0"/>
              </a:spcAft>
              <a:buClr>
                <a:schemeClr val="accent1"/>
              </a:buClr>
              <a:buSzPts val="2400"/>
              <a:buNone/>
            </a:pPr>
            <a:r>
              <a:rPr lang="sr-Latn-RS" sz="2000"/>
              <a:t>ffmpeg -i input.mkv output.mp4</a:t>
            </a:r>
          </a:p>
          <a:p>
            <a:pPr marL="419100" indent="-342900">
              <a:buClr>
                <a:schemeClr val="accent1"/>
              </a:buClr>
              <a:buSzPts val="2400"/>
            </a:pPr>
            <a:r>
              <a:rPr lang="sr-Latn-RS" sz="2000" b="1"/>
              <a:t>Kompresija podataka</a:t>
            </a:r>
          </a:p>
          <a:p>
            <a:pPr marL="76200" indent="0">
              <a:buClr>
                <a:schemeClr val="accent1"/>
              </a:buClr>
              <a:buSzPts val="2400"/>
              <a:buNone/>
            </a:pPr>
            <a:r>
              <a:rPr lang="sr-Latn-RS" sz="2000"/>
              <a:t>ffmpeg -i input.wav -ac 2 -b:a 128k -ar 44100 output.mp3</a:t>
            </a:r>
          </a:p>
          <a:p>
            <a:pPr marL="419100" indent="-342900">
              <a:buClr>
                <a:schemeClr val="accent1"/>
              </a:buClr>
              <a:buSzPts val="2400"/>
            </a:pPr>
            <a:r>
              <a:rPr lang="sr-Latn-RS" sz="2000" b="1"/>
              <a:t>Dobijanje informacija o fajlu</a:t>
            </a:r>
          </a:p>
          <a:p>
            <a:pPr marL="76200" indent="0">
              <a:buClr>
                <a:schemeClr val="accent1"/>
              </a:buClr>
              <a:buSzPts val="2400"/>
              <a:buNone/>
            </a:pPr>
            <a:r>
              <a:rPr lang="sr-Latn-RS" sz="2000"/>
              <a:t>ffprobe input.mp3</a:t>
            </a:r>
          </a:p>
          <a:p>
            <a:pPr marL="419100" indent="-342900">
              <a:buClr>
                <a:schemeClr val="accent1"/>
              </a:buClr>
              <a:buSzPts val="2400"/>
            </a:pPr>
            <a:r>
              <a:rPr lang="sr-Latn-RS" sz="2000" b="1"/>
              <a:t>Trimovanje audia</a:t>
            </a:r>
          </a:p>
          <a:p>
            <a:pPr marL="76200" indent="0">
              <a:buClr>
                <a:schemeClr val="accent1"/>
              </a:buClr>
              <a:buSzPts val="2400"/>
              <a:buNone/>
            </a:pPr>
            <a:r>
              <a:rPr lang="sr-Latn-RS" sz="2000"/>
              <a:t>ffmpeg -i input.mp3 -ss 00:01:00 -to 00:01:30 -c copy output.mp3</a:t>
            </a:r>
          </a:p>
          <a:p>
            <a:pPr marL="76200" indent="0">
              <a:buClr>
                <a:schemeClr val="accent1"/>
              </a:buClr>
              <a:buSzPts val="2400"/>
              <a:buNone/>
            </a:pPr>
            <a:endParaRPr lang="sr-Latn-RS" sz="2000"/>
          </a:p>
          <a:p>
            <a:pPr marL="76200" lvl="0" indent="0" algn="l" rtl="0">
              <a:spcBef>
                <a:spcPts val="600"/>
              </a:spcBef>
              <a:spcAft>
                <a:spcPts val="0"/>
              </a:spcAft>
              <a:buClr>
                <a:schemeClr val="accent1"/>
              </a:buClr>
              <a:buSzPts val="2400"/>
              <a:buNone/>
            </a:pPr>
            <a:endParaRPr lang="sr-Latn-RS" sz="2000"/>
          </a:p>
        </p:txBody>
      </p:sp>
      <p:sp>
        <p:nvSpPr>
          <p:cNvPr id="110" name="Google Shape;110;p17">
            <a:extLst>
              <a:ext uri="{FF2B5EF4-FFF2-40B4-BE49-F238E27FC236}">
                <a16:creationId xmlns:a16="http://schemas.microsoft.com/office/drawing/2014/main" id="{BB1D4738-CAD5-601A-8C14-449078E5325F}"/>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67371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03A1A402-8DB8-FC71-CFE5-78321B15BC1D}"/>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9CD90CE3-2385-D6C3-0740-EDD540A47589}"/>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chemeClr val="accent2">
                    <a:lumMod val="75000"/>
                  </a:schemeClr>
                </a:solidFill>
              </a:rPr>
              <a:t>Primena</a:t>
            </a:r>
            <a:r>
              <a:rPr lang="sr-Latn-RS" sz="3600">
                <a:solidFill>
                  <a:srgbClr val="39C0BA"/>
                </a:solidFill>
              </a:rPr>
              <a:t> Ffmpeg-a (nastavak)</a:t>
            </a:r>
            <a:endParaRPr sz="3600">
              <a:solidFill>
                <a:srgbClr val="39C0BA"/>
              </a:solidFill>
            </a:endParaRPr>
          </a:p>
        </p:txBody>
      </p:sp>
      <p:sp>
        <p:nvSpPr>
          <p:cNvPr id="109" name="Google Shape;109;p17">
            <a:extLst>
              <a:ext uri="{FF2B5EF4-FFF2-40B4-BE49-F238E27FC236}">
                <a16:creationId xmlns:a16="http://schemas.microsoft.com/office/drawing/2014/main" id="{0450622B-0F59-BF36-80F3-1A230CD7DF8F}"/>
              </a:ext>
            </a:extLst>
          </p:cNvPr>
          <p:cNvSpPr txBox="1">
            <a:spLocks noGrp="1"/>
          </p:cNvSpPr>
          <p:nvPr>
            <p:ph type="body" idx="1"/>
          </p:nvPr>
        </p:nvSpPr>
        <p:spPr>
          <a:xfrm>
            <a:off x="1049867" y="1019343"/>
            <a:ext cx="7829973" cy="3732788"/>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sr-Latn-RS" sz="2000" b="1"/>
              <a:t>Spajanje (merge) fajlova</a:t>
            </a:r>
          </a:p>
          <a:p>
            <a:pPr marL="76200" lvl="0" indent="0" algn="l" rtl="0">
              <a:spcBef>
                <a:spcPts val="600"/>
              </a:spcBef>
              <a:spcAft>
                <a:spcPts val="0"/>
              </a:spcAft>
              <a:buClr>
                <a:schemeClr val="accent1"/>
              </a:buClr>
              <a:buSzPts val="2400"/>
              <a:buNone/>
            </a:pPr>
            <a:r>
              <a:rPr lang="sr-Latn-RS" sz="2000"/>
              <a:t>ffmpeg -f concat -safe 0 -i file_list.txt -c copy output.mp3</a:t>
            </a:r>
          </a:p>
          <a:p>
            <a:pPr marL="419100" indent="-342900">
              <a:buClr>
                <a:schemeClr val="accent1"/>
              </a:buClr>
              <a:buSzPts val="2400"/>
            </a:pPr>
            <a:r>
              <a:rPr lang="sr-Latn-RS" sz="2000" b="1"/>
              <a:t>Editovanje metapodataka</a:t>
            </a:r>
          </a:p>
          <a:p>
            <a:pPr marL="76200" indent="0">
              <a:buClr>
                <a:schemeClr val="accent1"/>
              </a:buClr>
              <a:buSzPts val="2400"/>
              <a:buNone/>
            </a:pPr>
            <a:r>
              <a:rPr lang="sr-Latn-RS" sz="2000"/>
              <a:t>ffmpeg -i input.mp3 -metadata title="Nova Pesma" -metadata year="2024" output.mp3</a:t>
            </a:r>
          </a:p>
          <a:p>
            <a:pPr marL="419100" indent="-342900">
              <a:buClr>
                <a:schemeClr val="accent1"/>
              </a:buClr>
              <a:buSzPts val="2400"/>
            </a:pPr>
            <a:r>
              <a:rPr lang="sr-Latn-RS" sz="2000" b="1"/>
              <a:t>Manipulacija zvuka</a:t>
            </a:r>
          </a:p>
          <a:p>
            <a:pPr marL="76200" indent="0">
              <a:buClr>
                <a:schemeClr val="accent1"/>
              </a:buClr>
              <a:buSzPts val="2400"/>
              <a:buNone/>
            </a:pPr>
            <a:r>
              <a:rPr lang="da-DK" sz="2000"/>
              <a:t>ffmpeg -i input.mp3 -af "volume=1.5" output.mp3</a:t>
            </a:r>
            <a:endParaRPr lang="sr-Latn-RS" sz="2000"/>
          </a:p>
          <a:p>
            <a:pPr marL="419100" indent="-342900">
              <a:buClr>
                <a:schemeClr val="accent1"/>
              </a:buClr>
              <a:buSzPts val="2400"/>
            </a:pPr>
            <a:r>
              <a:rPr lang="sr-Latn-RS" sz="2000" b="1"/>
              <a:t>Generisanje vizuelnih podataka (spektogram)</a:t>
            </a:r>
          </a:p>
          <a:p>
            <a:pPr marL="76200" indent="0">
              <a:buClr>
                <a:schemeClr val="accent1"/>
              </a:buClr>
              <a:buSzPts val="2400"/>
              <a:buNone/>
            </a:pPr>
            <a:r>
              <a:rPr lang="en-US" sz="2000"/>
              <a:t>ffmpeg -i input_file -lavfi showspectrumpic=s=640x360:legend=1 output_image</a:t>
            </a:r>
          </a:p>
          <a:p>
            <a:pPr marL="76200" indent="0">
              <a:buClr>
                <a:schemeClr val="accent1"/>
              </a:buClr>
              <a:buSzPts val="2400"/>
              <a:buNone/>
            </a:pPr>
            <a:endParaRPr lang="da-DK" sz="2000"/>
          </a:p>
          <a:p>
            <a:pPr marL="76200" indent="0">
              <a:buClr>
                <a:schemeClr val="accent1"/>
              </a:buClr>
              <a:buSzPts val="2400"/>
              <a:buNone/>
            </a:pPr>
            <a:endParaRPr lang="sr-Latn-RS" sz="2000"/>
          </a:p>
          <a:p>
            <a:pPr marL="76200" indent="0">
              <a:buClr>
                <a:schemeClr val="accent1"/>
              </a:buClr>
              <a:buSzPts val="2400"/>
              <a:buNone/>
            </a:pPr>
            <a:endParaRPr lang="sr-Latn-RS" sz="2000"/>
          </a:p>
          <a:p>
            <a:pPr marL="76200" indent="0">
              <a:buClr>
                <a:schemeClr val="accent1"/>
              </a:buClr>
              <a:buSzPts val="2400"/>
              <a:buNone/>
            </a:pPr>
            <a:endParaRPr lang="sr-Latn-RS" sz="2000"/>
          </a:p>
          <a:p>
            <a:pPr marL="76200" indent="0">
              <a:buClr>
                <a:schemeClr val="accent1"/>
              </a:buClr>
              <a:buSzPts val="2400"/>
              <a:buNone/>
            </a:pPr>
            <a:endParaRPr lang="sr-Latn-RS" sz="2000"/>
          </a:p>
          <a:p>
            <a:pPr marL="76200" lvl="0" indent="0" algn="l" rtl="0">
              <a:spcBef>
                <a:spcPts val="600"/>
              </a:spcBef>
              <a:spcAft>
                <a:spcPts val="0"/>
              </a:spcAft>
              <a:buClr>
                <a:schemeClr val="accent1"/>
              </a:buClr>
              <a:buSzPts val="2400"/>
              <a:buNone/>
            </a:pPr>
            <a:endParaRPr lang="sr-Latn-RS" sz="2000"/>
          </a:p>
        </p:txBody>
      </p:sp>
      <p:sp>
        <p:nvSpPr>
          <p:cNvPr id="110" name="Google Shape;110;p17">
            <a:extLst>
              <a:ext uri="{FF2B5EF4-FFF2-40B4-BE49-F238E27FC236}">
                <a16:creationId xmlns:a16="http://schemas.microsoft.com/office/drawing/2014/main" id="{ECAE1E89-6963-7A16-D44E-1F095F814D11}"/>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90724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4" name="Google Shape;644;p46"/>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6" name="Google Shape;645;p46">
            <a:extLst>
              <a:ext uri="{FF2B5EF4-FFF2-40B4-BE49-F238E27FC236}">
                <a16:creationId xmlns:a16="http://schemas.microsoft.com/office/drawing/2014/main" id="{4AFF3658-6FCA-0450-2098-360C1AEF07A3}"/>
              </a:ext>
            </a:extLst>
          </p:cNvPr>
          <p:cNvGraphicFramePr/>
          <p:nvPr>
            <p:extLst>
              <p:ext uri="{D42A27DB-BD31-4B8C-83A1-F6EECF244321}">
                <p14:modId xmlns:p14="http://schemas.microsoft.com/office/powerpoint/2010/main" val="2619266469"/>
              </p:ext>
            </p:extLst>
          </p:nvPr>
        </p:nvGraphicFramePr>
        <p:xfrm>
          <a:off x="1351332" y="1137074"/>
          <a:ext cx="6918908" cy="3403090"/>
        </p:xfrm>
        <a:graphic>
          <a:graphicData uri="http://schemas.openxmlformats.org/drawingml/2006/table">
            <a:tbl>
              <a:tblPr>
                <a:noFill/>
                <a:tableStyleId>{E71A6B3E-507F-4017-96D8-7895C4FAF287}</a:tableStyleId>
              </a:tblPr>
              <a:tblGrid>
                <a:gridCol w="3459454">
                  <a:extLst>
                    <a:ext uri="{9D8B030D-6E8A-4147-A177-3AD203B41FA5}">
                      <a16:colId xmlns:a16="http://schemas.microsoft.com/office/drawing/2014/main" val="20001"/>
                    </a:ext>
                  </a:extLst>
                </a:gridCol>
                <a:gridCol w="3459454">
                  <a:extLst>
                    <a:ext uri="{9D8B030D-6E8A-4147-A177-3AD203B41FA5}">
                      <a16:colId xmlns:a16="http://schemas.microsoft.com/office/drawing/2014/main" val="20007"/>
                    </a:ext>
                  </a:extLst>
                </a:gridCol>
              </a:tblGrid>
              <a:tr h="338225">
                <a:tc>
                  <a:txBody>
                    <a:bodyPr/>
                    <a:lstStyle/>
                    <a:p>
                      <a:pPr marL="0" lvl="0" indent="0" algn="ctr" rtl="0">
                        <a:spcBef>
                          <a:spcPts val="0"/>
                        </a:spcBef>
                        <a:spcAft>
                          <a:spcPts val="0"/>
                        </a:spcAft>
                        <a:buNone/>
                      </a:pPr>
                      <a:r>
                        <a:rPr lang="sr-Latn-RS" sz="1600">
                          <a:solidFill>
                            <a:schemeClr val="lt2"/>
                          </a:solidFill>
                          <a:latin typeface="Quicksand"/>
                          <a:ea typeface="Quicksand"/>
                          <a:cs typeface="Quicksand"/>
                          <a:sym typeface="Quicksand"/>
                        </a:rPr>
                        <a:t>Prednosti</a:t>
                      </a:r>
                      <a:endParaRPr sz="1600">
                        <a:solidFill>
                          <a:schemeClr val="lt2"/>
                        </a:solidFill>
                        <a:latin typeface="Quicksand"/>
                        <a:ea typeface="Quicksand"/>
                        <a:cs typeface="Quicksand"/>
                        <a:sym typeface="Quicksand"/>
                      </a:endParaRPr>
                    </a:p>
                  </a:txBody>
                  <a:tcPr marL="91425" marR="91425" marT="91425" marB="9142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a:txBody>
                    <a:bodyPr/>
                    <a:lstStyle/>
                    <a:p>
                      <a:pPr marL="0" lvl="0" indent="0" algn="ctr" rtl="0">
                        <a:spcBef>
                          <a:spcPts val="0"/>
                        </a:spcBef>
                        <a:spcAft>
                          <a:spcPts val="0"/>
                        </a:spcAft>
                        <a:buNone/>
                      </a:pPr>
                      <a:r>
                        <a:rPr lang="sr-Latn-RS" sz="1600">
                          <a:solidFill>
                            <a:schemeClr val="lt2"/>
                          </a:solidFill>
                          <a:latin typeface="Quicksand"/>
                          <a:ea typeface="Quicksand"/>
                          <a:cs typeface="Quicksand"/>
                          <a:sym typeface="Quicksand"/>
                        </a:rPr>
                        <a:t>Mane</a:t>
                      </a:r>
                      <a:endParaRPr sz="1600">
                        <a:solidFill>
                          <a:schemeClr val="lt2"/>
                        </a:solidFill>
                        <a:latin typeface="Quicksand"/>
                        <a:ea typeface="Quicksand"/>
                        <a:cs typeface="Quicksand"/>
                        <a:sym typeface="Quicksand"/>
                      </a:endParaRPr>
                    </a:p>
                  </a:txBody>
                  <a:tcPr marL="91425" marR="91425" marT="91425" marB="91425"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25200">
                <a:tc>
                  <a:txBody>
                    <a:bodyPr/>
                    <a:lstStyle/>
                    <a:p>
                      <a:pPr marL="0" lvl="0" indent="0" algn="ctr" rtl="0">
                        <a:spcBef>
                          <a:spcPts val="0"/>
                        </a:spcBef>
                        <a:spcAft>
                          <a:spcPts val="0"/>
                        </a:spcAft>
                        <a:buNone/>
                      </a:pPr>
                      <a:r>
                        <a:rPr lang="sr-Latn-RS" sz="1400">
                          <a:solidFill>
                            <a:schemeClr val="lt2"/>
                          </a:solidFill>
                          <a:latin typeface="Quicksand"/>
                          <a:ea typeface="Quicksand"/>
                          <a:cs typeface="Quicksand"/>
                          <a:sym typeface="Quicksand"/>
                        </a:rPr>
                        <a:t>Podrška za sve formate</a:t>
                      </a:r>
                      <a:endParaRPr sz="14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sr-Latn-RS" sz="1400">
                          <a:solidFill>
                            <a:schemeClr val="lt2"/>
                          </a:solidFill>
                          <a:latin typeface="Quicksand"/>
                          <a:ea typeface="Quicksand"/>
                          <a:cs typeface="Quicksand"/>
                          <a:sym typeface="Quicksand"/>
                        </a:rPr>
                        <a:t>Kriva učenja</a:t>
                      </a:r>
                      <a:endParaRPr sz="1400">
                        <a:solidFill>
                          <a:schemeClr val="lt2"/>
                        </a:solidFill>
                        <a:latin typeface="Quicksand"/>
                        <a:ea typeface="Quicksand"/>
                        <a:cs typeface="Quicksand"/>
                        <a:sym typeface="Quicksand"/>
                      </a:endParaRPr>
                    </a:p>
                  </a:txBody>
                  <a:tcPr marL="91425" marR="91425" marT="91425" marB="91425" anchor="ctr">
                    <a:lnL w="12700" cap="flat" cmpd="sng" algn="ctr">
                      <a:solidFill>
                        <a:schemeClr val="bg1">
                          <a:lumMod val="85000"/>
                        </a:schemeClr>
                      </a:solidFill>
                      <a:prstDash val="solid"/>
                      <a:round/>
                      <a:headEnd type="none" w="med" len="med"/>
                      <a:tailEnd type="none" w="med" len="med"/>
                    </a:lnL>
                    <a:lnR w="9525" cap="flat" cmpd="sng">
                      <a:solidFill>
                        <a:schemeClr val="lt2"/>
                      </a:solidFill>
                      <a:prstDash val="solid"/>
                      <a:round/>
                      <a:headEnd type="none" w="sm" len="sm"/>
                      <a:tailEnd type="none" w="sm" len="sm"/>
                    </a:lnR>
                    <a:lnT w="12700" cap="flat" cmpd="sng" algn="ctr">
                      <a:solidFill>
                        <a:schemeClr val="bg1">
                          <a:lumMod val="85000"/>
                        </a:schemeClr>
                      </a:solidFill>
                      <a:prstDash val="solid"/>
                      <a:round/>
                      <a:headEnd type="none" w="med" len="med"/>
                      <a:tailEnd type="none" w="med" len="med"/>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106740935"/>
                  </a:ext>
                </a:extLst>
              </a:tr>
              <a:tr h="425200">
                <a:tc>
                  <a:txBody>
                    <a:bodyPr/>
                    <a:lstStyle/>
                    <a:p>
                      <a:pPr marL="0" lvl="0" indent="0" algn="ctr" rtl="0">
                        <a:spcBef>
                          <a:spcPts val="0"/>
                        </a:spcBef>
                        <a:spcAft>
                          <a:spcPts val="0"/>
                        </a:spcAft>
                        <a:buNone/>
                      </a:pPr>
                      <a:r>
                        <a:rPr lang="sr-Latn-RS" sz="1400">
                          <a:solidFill>
                            <a:schemeClr val="lt2"/>
                          </a:solidFill>
                          <a:latin typeface="Quicksand"/>
                          <a:ea typeface="Quicksand"/>
                          <a:cs typeface="Quicksand"/>
                          <a:sym typeface="Quicksand"/>
                        </a:rPr>
                        <a:t>Visoka prilagodljivost</a:t>
                      </a:r>
                      <a:endParaRPr sz="14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12700" cap="flat" cmpd="sng" algn="ctr">
                      <a:solidFill>
                        <a:schemeClr val="bg1">
                          <a:lumMod val="85000"/>
                        </a:schemeClr>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sr-Latn-RS" sz="1400">
                          <a:solidFill>
                            <a:schemeClr val="lt2"/>
                          </a:solidFill>
                          <a:latin typeface="Quicksand"/>
                          <a:ea typeface="Quicksand"/>
                          <a:cs typeface="Quicksand"/>
                          <a:sym typeface="Quicksand"/>
                        </a:rPr>
                        <a:t>Nedostatak grafičkog interfejsa</a:t>
                      </a:r>
                      <a:endParaRPr sz="1400">
                        <a:solidFill>
                          <a:schemeClr val="lt2"/>
                        </a:solidFill>
                        <a:latin typeface="Quicksand"/>
                        <a:ea typeface="Quicksand"/>
                        <a:cs typeface="Quicksand"/>
                        <a:sym typeface="Quicksand"/>
                      </a:endParaRPr>
                    </a:p>
                  </a:txBody>
                  <a:tcPr marL="91425" marR="91425" marT="91425" marB="91425" anchor="ctr">
                    <a:lnL w="12700" cap="flat" cmpd="sng" algn="ctr">
                      <a:solidFill>
                        <a:schemeClr val="bg1">
                          <a:lumMod val="85000"/>
                        </a:schemeClr>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25200">
                <a:tc>
                  <a:txBody>
                    <a:bodyPr/>
                    <a:lstStyle/>
                    <a:p>
                      <a:pPr marL="0" lvl="0" indent="0" algn="ctr" rtl="0">
                        <a:spcBef>
                          <a:spcPts val="0"/>
                        </a:spcBef>
                        <a:spcAft>
                          <a:spcPts val="0"/>
                        </a:spcAft>
                        <a:buClr>
                          <a:schemeClr val="dk1"/>
                        </a:buClr>
                        <a:buSzPts val="1100"/>
                        <a:buFont typeface="Arial"/>
                        <a:buNone/>
                      </a:pPr>
                      <a:r>
                        <a:rPr lang="sr-Latn-RS" sz="1400">
                          <a:solidFill>
                            <a:schemeClr val="lt2"/>
                          </a:solidFill>
                          <a:latin typeface="Quicksand"/>
                          <a:ea typeface="Quicksand"/>
                          <a:cs typeface="Quicksand"/>
                          <a:sym typeface="Quicksand"/>
                        </a:rPr>
                        <a:t>Kvalitetna kompresija</a:t>
                      </a:r>
                      <a:endParaRPr sz="14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12700" cap="flat" cmpd="sng" algn="ctr">
                      <a:solidFill>
                        <a:schemeClr val="bg1">
                          <a:lumMod val="85000"/>
                        </a:schemeClr>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sr-Latn-RS" sz="1400">
                          <a:solidFill>
                            <a:schemeClr val="lt2"/>
                          </a:solidFill>
                          <a:latin typeface="Quicksand"/>
                          <a:ea typeface="Quicksand"/>
                          <a:cs typeface="Quicksand"/>
                          <a:sym typeface="Quicksand"/>
                        </a:rPr>
                        <a:t>Kompleksnost komandi</a:t>
                      </a:r>
                      <a:endParaRPr sz="1400">
                        <a:solidFill>
                          <a:schemeClr val="lt2"/>
                        </a:solidFill>
                        <a:latin typeface="Quicksand"/>
                        <a:ea typeface="Quicksand"/>
                        <a:cs typeface="Quicksand"/>
                        <a:sym typeface="Quicksand"/>
                      </a:endParaRPr>
                    </a:p>
                  </a:txBody>
                  <a:tcPr marL="91425" marR="91425" marT="91425" marB="91425" anchor="ctr">
                    <a:lnL w="12700" cap="flat" cmpd="sng" algn="ctr">
                      <a:solidFill>
                        <a:schemeClr val="bg1">
                          <a:lumMod val="85000"/>
                        </a:schemeClr>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25200">
                <a:tc>
                  <a:txBody>
                    <a:bodyPr/>
                    <a:lstStyle/>
                    <a:p>
                      <a:pPr marL="0" lvl="0" indent="0" algn="ctr" rtl="0">
                        <a:spcBef>
                          <a:spcPts val="0"/>
                        </a:spcBef>
                        <a:spcAft>
                          <a:spcPts val="0"/>
                        </a:spcAft>
                        <a:buClr>
                          <a:schemeClr val="dk1"/>
                        </a:buClr>
                        <a:buSzPts val="1100"/>
                        <a:buFont typeface="Arial"/>
                        <a:buNone/>
                      </a:pPr>
                      <a:r>
                        <a:rPr lang="sr-Latn-RS" sz="1400">
                          <a:solidFill>
                            <a:schemeClr val="lt2"/>
                          </a:solidFill>
                          <a:latin typeface="Quicksand"/>
                          <a:ea typeface="Quicksand"/>
                          <a:cs typeface="Quicksand"/>
                          <a:sym typeface="Quicksand"/>
                        </a:rPr>
                        <a:t>Open-source</a:t>
                      </a:r>
                      <a:endParaRPr sz="14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12700" cap="flat" cmpd="sng" algn="ctr">
                      <a:solidFill>
                        <a:schemeClr val="bg1">
                          <a:lumMod val="85000"/>
                        </a:schemeClr>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sr-Latn-RS" sz="1400">
                          <a:solidFill>
                            <a:schemeClr val="lt2"/>
                          </a:solidFill>
                          <a:latin typeface="Quicksand"/>
                          <a:ea typeface="Quicksand"/>
                          <a:cs typeface="Quicksand"/>
                          <a:sym typeface="Quicksand"/>
                        </a:rPr>
                        <a:t>Zavisnost od kodeka</a:t>
                      </a:r>
                      <a:endParaRPr sz="1400">
                        <a:solidFill>
                          <a:schemeClr val="lt2"/>
                        </a:solidFill>
                        <a:latin typeface="Quicksand"/>
                        <a:ea typeface="Quicksand"/>
                        <a:cs typeface="Quicksand"/>
                        <a:sym typeface="Quicksand"/>
                      </a:endParaRPr>
                    </a:p>
                  </a:txBody>
                  <a:tcPr marL="91425" marR="91425" marT="91425" marB="91425" anchor="ctr">
                    <a:lnL w="12700" cap="flat" cmpd="sng" algn="ctr">
                      <a:solidFill>
                        <a:schemeClr val="bg1">
                          <a:lumMod val="85000"/>
                        </a:schemeClr>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5200">
                <a:tc>
                  <a:txBody>
                    <a:bodyPr/>
                    <a:lstStyle/>
                    <a:p>
                      <a:pPr marL="0" lvl="0" indent="0" algn="ctr" rtl="0">
                        <a:spcBef>
                          <a:spcPts val="0"/>
                        </a:spcBef>
                        <a:spcAft>
                          <a:spcPts val="0"/>
                        </a:spcAft>
                        <a:buClr>
                          <a:schemeClr val="dk1"/>
                        </a:buClr>
                        <a:buSzPts val="1100"/>
                        <a:buFont typeface="Arial"/>
                        <a:buNone/>
                      </a:pPr>
                      <a:r>
                        <a:rPr lang="sr-Latn-RS" sz="1400">
                          <a:solidFill>
                            <a:schemeClr val="lt2"/>
                          </a:solidFill>
                          <a:latin typeface="Quicksand"/>
                          <a:ea typeface="Quicksand"/>
                          <a:cs typeface="Quicksand"/>
                          <a:sym typeface="Quicksand"/>
                        </a:rPr>
                        <a:t>Višeplatformsko rešenje</a:t>
                      </a:r>
                      <a:endParaRPr sz="14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12700" cap="flat" cmpd="sng" algn="ctr">
                      <a:solidFill>
                        <a:schemeClr val="bg1">
                          <a:lumMod val="85000"/>
                        </a:schemeClr>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sr-Latn-RS" sz="1400">
                          <a:solidFill>
                            <a:schemeClr val="lt2"/>
                          </a:solidFill>
                          <a:latin typeface="Quicksand"/>
                          <a:ea typeface="Quicksand"/>
                          <a:cs typeface="Quicksand"/>
                          <a:sym typeface="Quicksand"/>
                        </a:rPr>
                        <a:t>Mogući problemi sa licenciranjem</a:t>
                      </a:r>
                      <a:endParaRPr sz="1400">
                        <a:solidFill>
                          <a:schemeClr val="lt2"/>
                        </a:solidFill>
                        <a:latin typeface="Quicksand"/>
                        <a:ea typeface="Quicksand"/>
                        <a:cs typeface="Quicksand"/>
                        <a:sym typeface="Quicksand"/>
                      </a:endParaRPr>
                    </a:p>
                  </a:txBody>
                  <a:tcPr marL="91425" marR="91425" marT="91425" marB="91425" anchor="ctr">
                    <a:lnL w="12700" cap="flat" cmpd="sng" algn="ctr">
                      <a:solidFill>
                        <a:schemeClr val="bg1">
                          <a:lumMod val="85000"/>
                        </a:schemeClr>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25200">
                <a:tc>
                  <a:txBody>
                    <a:bodyPr/>
                    <a:lstStyle/>
                    <a:p>
                      <a:pPr marL="0" lvl="0" indent="0" algn="ctr" rtl="0">
                        <a:spcBef>
                          <a:spcPts val="0"/>
                        </a:spcBef>
                        <a:spcAft>
                          <a:spcPts val="0"/>
                        </a:spcAft>
                        <a:buClr>
                          <a:schemeClr val="dk1"/>
                        </a:buClr>
                        <a:buSzPts val="1100"/>
                        <a:buFont typeface="Arial"/>
                        <a:buNone/>
                      </a:pPr>
                      <a:r>
                        <a:rPr lang="sr-Latn-RS" sz="1400">
                          <a:solidFill>
                            <a:schemeClr val="lt2"/>
                          </a:solidFill>
                          <a:latin typeface="Quicksand"/>
                          <a:ea typeface="Quicksand"/>
                          <a:cs typeface="Quicksand"/>
                          <a:sym typeface="Quicksand"/>
                        </a:rPr>
                        <a:t>Komandna linija</a:t>
                      </a:r>
                      <a:endParaRPr sz="14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12700" cap="flat" cmpd="sng" algn="ctr">
                      <a:solidFill>
                        <a:schemeClr val="bg1">
                          <a:lumMod val="85000"/>
                        </a:schemeClr>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sr-Latn-RS" sz="1400">
                          <a:solidFill>
                            <a:schemeClr val="lt2"/>
                          </a:solidFill>
                          <a:latin typeface="Quicksand"/>
                          <a:ea typeface="Quicksand"/>
                          <a:cs typeface="Quicksand"/>
                          <a:sym typeface="Quicksand"/>
                        </a:rPr>
                        <a:t>Performanse i resursi</a:t>
                      </a:r>
                      <a:endParaRPr sz="1400">
                        <a:solidFill>
                          <a:schemeClr val="lt2"/>
                        </a:solidFill>
                        <a:latin typeface="Quicksand"/>
                        <a:ea typeface="Quicksand"/>
                        <a:cs typeface="Quicksand"/>
                        <a:sym typeface="Quicksand"/>
                      </a:endParaRPr>
                    </a:p>
                  </a:txBody>
                  <a:tcPr marL="91425" marR="91425" marT="91425" marB="91425" anchor="ctr">
                    <a:lnL w="12700" cap="flat" cmpd="sng" algn="ctr">
                      <a:solidFill>
                        <a:schemeClr val="bg1">
                          <a:lumMod val="85000"/>
                        </a:schemeClr>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6"/>
                  </a:ext>
                </a:extLst>
              </a:tr>
              <a:tr h="425200">
                <a:tc>
                  <a:txBody>
                    <a:bodyPr/>
                    <a:lstStyle/>
                    <a:p>
                      <a:pPr marL="0" lvl="0" indent="0" algn="ctr" rtl="0">
                        <a:spcBef>
                          <a:spcPts val="0"/>
                        </a:spcBef>
                        <a:spcAft>
                          <a:spcPts val="0"/>
                        </a:spcAft>
                        <a:buClr>
                          <a:schemeClr val="dk1"/>
                        </a:buClr>
                        <a:buSzPts val="1100"/>
                        <a:buFont typeface="Arial"/>
                        <a:buNone/>
                      </a:pPr>
                      <a:r>
                        <a:rPr lang="sr-Latn-RS" sz="1400">
                          <a:solidFill>
                            <a:schemeClr val="lt2"/>
                          </a:solidFill>
                          <a:latin typeface="Quicksand"/>
                          <a:ea typeface="Quicksand"/>
                          <a:cs typeface="Quicksand"/>
                          <a:sym typeface="Quicksand"/>
                        </a:rPr>
                        <a:t>Podrška za različite filtere i efekte</a:t>
                      </a:r>
                      <a:endParaRPr sz="1400">
                        <a:solidFill>
                          <a:schemeClr val="lt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12700" cap="flat" cmpd="sng" algn="ctr">
                      <a:solidFill>
                        <a:schemeClr val="bg1">
                          <a:lumMod val="85000"/>
                        </a:schemeClr>
                      </a:solidFill>
                      <a:prstDash val="solid"/>
                      <a:round/>
                      <a:headEnd type="none" w="med" len="med"/>
                      <a:tailEnd type="none" w="med" len="med"/>
                    </a:lnR>
                    <a:lnT w="9525" cap="flat" cmpd="sng" algn="ctr">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sr-Latn-RS" sz="1400">
                          <a:solidFill>
                            <a:schemeClr val="lt2"/>
                          </a:solidFill>
                          <a:latin typeface="Quicksand"/>
                          <a:ea typeface="Quicksand"/>
                          <a:cs typeface="Quicksand"/>
                          <a:sym typeface="Quicksand"/>
                        </a:rPr>
                        <a:t>Povremeno nepodržane funkcije</a:t>
                      </a:r>
                      <a:endParaRPr sz="1400">
                        <a:solidFill>
                          <a:schemeClr val="lt2"/>
                        </a:solidFill>
                        <a:latin typeface="Quicksand"/>
                        <a:ea typeface="Quicksand"/>
                        <a:cs typeface="Quicksand"/>
                        <a:sym typeface="Quicksand"/>
                      </a:endParaRPr>
                    </a:p>
                  </a:txBody>
                  <a:tcPr marL="91425" marR="91425" marT="91425" marB="91425" anchor="ctr">
                    <a:lnL w="12700" cap="flat" cmpd="sng" algn="ctr">
                      <a:solidFill>
                        <a:schemeClr val="bg1">
                          <a:lumMod val="85000"/>
                        </a:schemeClr>
                      </a:solidFill>
                      <a:prstDash val="solid"/>
                      <a:round/>
                      <a:headEnd type="none" w="med" len="med"/>
                      <a:tailEnd type="none" w="med" len="med"/>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2" name="TextBox 11">
            <a:extLst>
              <a:ext uri="{FF2B5EF4-FFF2-40B4-BE49-F238E27FC236}">
                <a16:creationId xmlns:a16="http://schemas.microsoft.com/office/drawing/2014/main" id="{D2FCF58E-4921-B738-A6B0-8026E2CB872E}"/>
              </a:ext>
            </a:extLst>
          </p:cNvPr>
          <p:cNvSpPr txBox="1"/>
          <p:nvPr/>
        </p:nvSpPr>
        <p:spPr>
          <a:xfrm>
            <a:off x="2527652" y="445876"/>
            <a:ext cx="4566268" cy="523220"/>
          </a:xfrm>
          <a:prstGeom prst="rect">
            <a:avLst/>
          </a:prstGeom>
          <a:noFill/>
        </p:spPr>
        <p:txBody>
          <a:bodyPr wrap="square">
            <a:spAutoFit/>
          </a:bodyPr>
          <a:lstStyle/>
          <a:p>
            <a:pPr marL="76200" marR="0" lvl="0" indent="0" algn="l" defTabSz="914400" rtl="0" eaLnBrk="1" fontAlgn="auto" latinLnBrk="0" hangingPunct="1">
              <a:lnSpc>
                <a:spcPct val="100000"/>
              </a:lnSpc>
              <a:spcBef>
                <a:spcPts val="600"/>
              </a:spcBef>
              <a:spcAft>
                <a:spcPts val="0"/>
              </a:spcAft>
              <a:buClr>
                <a:srgbClr val="39C0BA"/>
              </a:buClr>
              <a:buSzPts val="2400"/>
              <a:buFont typeface="Arial"/>
              <a:buNone/>
              <a:tabLst/>
              <a:defRPr/>
            </a:pPr>
            <a:r>
              <a:rPr lang="en-US" sz="2800">
                <a:solidFill>
                  <a:srgbClr val="F3F3F3"/>
                </a:solidFill>
                <a:latin typeface="Quicksand"/>
                <a:sym typeface="Quicksand"/>
              </a:rPr>
              <a:t>FFmpeg-prednosti i mane</a:t>
            </a:r>
            <a:endParaRPr kumimoji="0" lang="sr-Latn-RS" sz="2800" b="0" i="0" u="none" strike="noStrike" kern="0" cap="none" spc="0" normalizeH="0" baseline="0" noProof="0">
              <a:ln>
                <a:noFill/>
              </a:ln>
              <a:solidFill>
                <a:srgbClr val="F3F3F3"/>
              </a:solidFill>
              <a:effectLst/>
              <a:uLnTx/>
              <a:uFillTx/>
              <a:latin typeface="Quicksand"/>
              <a:cs typeface="Arial"/>
              <a:sym typeface="Quicksan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D71BDAA2-7875-533F-A174-462EFAC65544}"/>
            </a:ext>
          </a:extLst>
        </p:cNvPr>
        <p:cNvGrpSpPr/>
        <p:nvPr/>
      </p:nvGrpSpPr>
      <p:grpSpPr>
        <a:xfrm>
          <a:off x="0" y="0"/>
          <a:ext cx="0" cy="0"/>
          <a:chOff x="0" y="0"/>
          <a:chExt cx="0" cy="0"/>
        </a:xfrm>
      </p:grpSpPr>
      <p:sp>
        <p:nvSpPr>
          <p:cNvPr id="94" name="Google Shape;94;p15">
            <a:extLst>
              <a:ext uri="{FF2B5EF4-FFF2-40B4-BE49-F238E27FC236}">
                <a16:creationId xmlns:a16="http://schemas.microsoft.com/office/drawing/2014/main" id="{3C3E2F42-BC91-BEDB-FF9B-B27C3218FBD6}"/>
              </a:ext>
            </a:extLst>
          </p:cNvPr>
          <p:cNvSpPr txBox="1">
            <a:spLocks noGrp="1"/>
          </p:cNvSpPr>
          <p:nvPr>
            <p:ph type="ctrTitle"/>
          </p:nvPr>
        </p:nvSpPr>
        <p:spPr>
          <a:xfrm>
            <a:off x="1328858" y="2319523"/>
            <a:ext cx="7780803"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Poređenje sa postojećim rešenjima</a:t>
            </a:r>
            <a:endParaRPr sz="3600"/>
          </a:p>
        </p:txBody>
      </p:sp>
      <p:sp>
        <p:nvSpPr>
          <p:cNvPr id="96" name="Google Shape;96;p15">
            <a:extLst>
              <a:ext uri="{FF2B5EF4-FFF2-40B4-BE49-F238E27FC236}">
                <a16:creationId xmlns:a16="http://schemas.microsoft.com/office/drawing/2014/main" id="{09738F93-B488-E1F3-DD13-5CEA76B3EEDB}"/>
              </a:ext>
            </a:extLst>
          </p:cNvPr>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2E3037"/>
                </a:solidFill>
                <a:latin typeface="Quicksand"/>
                <a:ea typeface="Quicksand"/>
                <a:cs typeface="Quicksand"/>
                <a:sym typeface="Quicksand"/>
              </a:rPr>
              <a:t>4</a:t>
            </a:r>
            <a:endParaRPr sz="3000">
              <a:solidFill>
                <a:srgbClr val="2E3037"/>
              </a:solidFill>
              <a:latin typeface="Quicksand"/>
              <a:ea typeface="Quicksand"/>
              <a:cs typeface="Quicksand"/>
              <a:sym typeface="Quicksand"/>
            </a:endParaRPr>
          </a:p>
        </p:txBody>
      </p:sp>
      <p:sp>
        <p:nvSpPr>
          <p:cNvPr id="97" name="Google Shape;97;p15">
            <a:extLst>
              <a:ext uri="{FF2B5EF4-FFF2-40B4-BE49-F238E27FC236}">
                <a16:creationId xmlns:a16="http://schemas.microsoft.com/office/drawing/2014/main" id="{1334A78F-5F61-D125-6220-42E09B07F130}"/>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636967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CBCA10D3-F6E4-32FC-A818-E94A2A6E3518}"/>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E046CB55-C986-6DD6-E9D4-D0C7C27E737D}"/>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a:solidFill>
                  <a:srgbClr val="39C0BA"/>
                </a:solidFill>
              </a:rPr>
              <a:t>Ffmpeg vs GStreamer</a:t>
            </a:r>
            <a:endParaRPr sz="3600">
              <a:solidFill>
                <a:srgbClr val="39C0BA"/>
              </a:solidFill>
            </a:endParaRPr>
          </a:p>
        </p:txBody>
      </p:sp>
      <p:sp>
        <p:nvSpPr>
          <p:cNvPr id="109" name="Google Shape;109;p17">
            <a:extLst>
              <a:ext uri="{FF2B5EF4-FFF2-40B4-BE49-F238E27FC236}">
                <a16:creationId xmlns:a16="http://schemas.microsoft.com/office/drawing/2014/main" id="{71D55403-71FA-6786-B887-1F736B94AC45}"/>
              </a:ext>
            </a:extLst>
          </p:cNvPr>
          <p:cNvSpPr txBox="1">
            <a:spLocks noGrp="1"/>
          </p:cNvSpPr>
          <p:nvPr>
            <p:ph type="body" idx="1"/>
          </p:nvPr>
        </p:nvSpPr>
        <p:spPr>
          <a:xfrm>
            <a:off x="1049867" y="1160371"/>
            <a:ext cx="7829973" cy="3385680"/>
          </a:xfrm>
          <a:prstGeom prst="rect">
            <a:avLst/>
          </a:prstGeom>
        </p:spPr>
        <p:txBody>
          <a:bodyPr spcFirstLastPara="1" wrap="square" lIns="91425" tIns="91425" rIns="91425" bIns="91425" anchor="t" anchorCtr="0">
            <a:noAutofit/>
          </a:bodyPr>
          <a:lstStyle/>
          <a:p>
            <a:pPr marL="419100" indent="-342900">
              <a:buClr>
                <a:schemeClr val="accent1"/>
              </a:buClr>
              <a:buSzPts val="2400"/>
            </a:pPr>
            <a:r>
              <a:rPr lang="da-DK" sz="2000"/>
              <a:t>GStreamer je </a:t>
            </a:r>
            <a:r>
              <a:rPr lang="en-US" sz="2000"/>
              <a:t>tako</a:t>
            </a:r>
            <a:r>
              <a:rPr lang="sr-Latn-RS" sz="2000"/>
              <a:t>đe frejmvork koji omogućava razvoj aplikacija za obradu audio i video sadržaja</a:t>
            </a:r>
          </a:p>
          <a:p>
            <a:pPr marL="419100" indent="-342900">
              <a:buClr>
                <a:schemeClr val="accent1"/>
              </a:buClr>
              <a:buSzPts val="2400"/>
            </a:pPr>
            <a:r>
              <a:rPr lang="sr-Latn-RS" sz="2000"/>
              <a:t>FFmpeg je jednostavniji, sveobuhvatniji i ima odlične performanse u obradi multimedijalnih sadržaja</a:t>
            </a:r>
          </a:p>
          <a:p>
            <a:pPr marL="419100" indent="-342900">
              <a:buClr>
                <a:schemeClr val="accent1"/>
              </a:buClr>
              <a:buSzPts val="2400"/>
            </a:pPr>
            <a:r>
              <a:rPr lang="sr-Latn-RS" sz="2000"/>
              <a:t>Bolji je izbor kada su u pitanju jednostavne obrade podataka, kao i kada je bitna brzina obrade</a:t>
            </a:r>
          </a:p>
          <a:p>
            <a:pPr marL="419100" indent="-342900">
              <a:buClr>
                <a:schemeClr val="accent1"/>
              </a:buClr>
              <a:buSzPts val="2400"/>
            </a:pPr>
            <a:r>
              <a:rPr lang="sr-Latn-RS" sz="2000"/>
              <a:t>Podrška za različite formate</a:t>
            </a:r>
          </a:p>
          <a:p>
            <a:pPr marL="419100" indent="-342900">
              <a:buClr>
                <a:schemeClr val="accent1"/>
              </a:buClr>
              <a:buSzPts val="2400"/>
            </a:pPr>
            <a:r>
              <a:rPr lang="sr-Latn-RS" sz="2000"/>
              <a:t>Direktnost, kompatibilnost, performanse i jednostavnost za integraciju</a:t>
            </a:r>
          </a:p>
          <a:p>
            <a:pPr marL="76200" indent="0">
              <a:buClr>
                <a:schemeClr val="accent1"/>
              </a:buClr>
              <a:buSzPts val="2400"/>
              <a:buNone/>
            </a:pPr>
            <a:endParaRPr lang="sr-Latn-RS" sz="2000"/>
          </a:p>
          <a:p>
            <a:pPr marL="76200" indent="0">
              <a:buClr>
                <a:schemeClr val="accent1"/>
              </a:buClr>
              <a:buSzPts val="2400"/>
              <a:buNone/>
            </a:pPr>
            <a:endParaRPr lang="sr-Latn-RS" sz="2000"/>
          </a:p>
          <a:p>
            <a:pPr marL="76200" indent="0">
              <a:buClr>
                <a:schemeClr val="accent1"/>
              </a:buClr>
              <a:buSzPts val="2400"/>
              <a:buNone/>
            </a:pPr>
            <a:endParaRPr lang="sr-Latn-RS" sz="2000"/>
          </a:p>
          <a:p>
            <a:pPr marL="76200" lvl="0" indent="0" algn="l" rtl="0">
              <a:spcBef>
                <a:spcPts val="600"/>
              </a:spcBef>
              <a:spcAft>
                <a:spcPts val="0"/>
              </a:spcAft>
              <a:buClr>
                <a:schemeClr val="accent1"/>
              </a:buClr>
              <a:buSzPts val="2400"/>
              <a:buNone/>
            </a:pPr>
            <a:endParaRPr lang="sr-Latn-RS" sz="2000"/>
          </a:p>
        </p:txBody>
      </p:sp>
      <p:sp>
        <p:nvSpPr>
          <p:cNvPr id="110" name="Google Shape;110;p17">
            <a:extLst>
              <a:ext uri="{FF2B5EF4-FFF2-40B4-BE49-F238E27FC236}">
                <a16:creationId xmlns:a16="http://schemas.microsoft.com/office/drawing/2014/main" id="{0B7706C9-5A26-ABDD-87C0-89A5EFF9223B}"/>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1D869308-C28C-A82B-8D82-B73CFF973CC9}"/>
              </a:ext>
            </a:extLst>
          </p:cNvPr>
          <p:cNvPicPr>
            <a:picLocks noChangeAspect="1"/>
          </p:cNvPicPr>
          <p:nvPr/>
        </p:nvPicPr>
        <p:blipFill>
          <a:blip r:embed="rId3"/>
          <a:stretch>
            <a:fillRect/>
          </a:stretch>
        </p:blipFill>
        <p:spPr>
          <a:xfrm>
            <a:off x="5956521" y="248042"/>
            <a:ext cx="1127796" cy="1127796"/>
          </a:xfrm>
          <a:prstGeom prst="rect">
            <a:avLst/>
          </a:prstGeom>
        </p:spPr>
      </p:pic>
    </p:spTree>
    <p:extLst>
      <p:ext uri="{BB962C8B-B14F-4D97-AF65-F5344CB8AC3E}">
        <p14:creationId xmlns:p14="http://schemas.microsoft.com/office/powerpoint/2010/main" val="1545853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8D9CED48-58B6-2358-E9D7-B093AECCDD80}"/>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93A8830B-D95F-FAA0-791C-952D5F2E046F}"/>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a:solidFill>
                  <a:srgbClr val="39C0BA"/>
                </a:solidFill>
              </a:rPr>
              <a:t>Ffmpeg vs </a:t>
            </a:r>
            <a:r>
              <a:rPr lang="sr-Latn-RS" sz="3600">
                <a:solidFill>
                  <a:srgbClr val="39C0BA"/>
                </a:solidFill>
              </a:rPr>
              <a:t>Audacity</a:t>
            </a:r>
            <a:endParaRPr sz="3600">
              <a:solidFill>
                <a:srgbClr val="39C0BA"/>
              </a:solidFill>
            </a:endParaRPr>
          </a:p>
        </p:txBody>
      </p:sp>
      <p:sp>
        <p:nvSpPr>
          <p:cNvPr id="109" name="Google Shape;109;p17">
            <a:extLst>
              <a:ext uri="{FF2B5EF4-FFF2-40B4-BE49-F238E27FC236}">
                <a16:creationId xmlns:a16="http://schemas.microsoft.com/office/drawing/2014/main" id="{1EAB389D-5A8F-6389-455E-2CDCD095C139}"/>
              </a:ext>
            </a:extLst>
          </p:cNvPr>
          <p:cNvSpPr txBox="1">
            <a:spLocks noGrp="1"/>
          </p:cNvSpPr>
          <p:nvPr>
            <p:ph type="body" idx="1"/>
          </p:nvPr>
        </p:nvSpPr>
        <p:spPr>
          <a:xfrm>
            <a:off x="1049867" y="1280872"/>
            <a:ext cx="7829973" cy="2783476"/>
          </a:xfrm>
          <a:prstGeom prst="rect">
            <a:avLst/>
          </a:prstGeom>
        </p:spPr>
        <p:txBody>
          <a:bodyPr spcFirstLastPara="1" wrap="square" lIns="91425" tIns="91425" rIns="91425" bIns="91425" anchor="t" anchorCtr="0">
            <a:noAutofit/>
          </a:bodyPr>
          <a:lstStyle/>
          <a:p>
            <a:pPr marL="419100" indent="-342900">
              <a:buClr>
                <a:schemeClr val="accent1"/>
              </a:buClr>
              <a:buSzPts val="2400"/>
            </a:pPr>
            <a:r>
              <a:rPr lang="sr-Latn-RS" sz="2000"/>
              <a:t>Različiti po prirodi, funkcionalnostima i nameni</a:t>
            </a:r>
          </a:p>
          <a:p>
            <a:pPr marL="419100" indent="-342900">
              <a:buClr>
                <a:schemeClr val="accent1"/>
              </a:buClr>
              <a:buSzPts val="2400"/>
            </a:pPr>
            <a:r>
              <a:rPr lang="sr-Latn-RS" sz="2000"/>
              <a:t>Audacity je fokusiran na ručnu obradu audio zapisa</a:t>
            </a:r>
          </a:p>
          <a:p>
            <a:pPr marL="419100" indent="-342900">
              <a:buClr>
                <a:schemeClr val="accent1"/>
              </a:buClr>
              <a:buSzPts val="2400"/>
            </a:pPr>
            <a:r>
              <a:rPr lang="pt-BR" sz="2000"/>
              <a:t>Koristi se za snimanje, sečenje, uređivanje</a:t>
            </a:r>
            <a:r>
              <a:rPr lang="sr-Latn-RS" sz="2000"/>
              <a:t>...</a:t>
            </a:r>
          </a:p>
          <a:p>
            <a:pPr marL="419100" indent="-342900">
              <a:buClr>
                <a:schemeClr val="accent1"/>
              </a:buClr>
              <a:buSzPts val="2400"/>
            </a:pPr>
            <a:r>
              <a:rPr lang="sr-Latn-RS" sz="2000"/>
              <a:t>Prednost FFmpeg-a je brzina i optimizovanost za masovne operacije</a:t>
            </a:r>
          </a:p>
          <a:p>
            <a:pPr marL="419100" indent="-342900">
              <a:buClr>
                <a:schemeClr val="accent1"/>
              </a:buClr>
              <a:buSzPts val="2400"/>
            </a:pPr>
            <a:r>
              <a:rPr lang="sr-Latn-RS" sz="2000"/>
              <a:t>Za automatsku i serijsku obradu bolje rešenje predstavlja FFmpeg</a:t>
            </a:r>
          </a:p>
          <a:p>
            <a:pPr marL="76200" indent="0">
              <a:buClr>
                <a:schemeClr val="accent1"/>
              </a:buClr>
              <a:buSzPts val="2400"/>
              <a:buNone/>
            </a:pPr>
            <a:endParaRPr lang="sr-Latn-RS" sz="2000"/>
          </a:p>
          <a:p>
            <a:pPr marL="76200" lvl="0" indent="0" algn="l" rtl="0">
              <a:spcBef>
                <a:spcPts val="600"/>
              </a:spcBef>
              <a:spcAft>
                <a:spcPts val="0"/>
              </a:spcAft>
              <a:buClr>
                <a:schemeClr val="accent1"/>
              </a:buClr>
              <a:buSzPts val="2400"/>
              <a:buNone/>
            </a:pPr>
            <a:endParaRPr lang="sr-Latn-RS" sz="2000"/>
          </a:p>
        </p:txBody>
      </p:sp>
      <p:sp>
        <p:nvSpPr>
          <p:cNvPr id="110" name="Google Shape;110;p17">
            <a:extLst>
              <a:ext uri="{FF2B5EF4-FFF2-40B4-BE49-F238E27FC236}">
                <a16:creationId xmlns:a16="http://schemas.microsoft.com/office/drawing/2014/main" id="{BC9A71C1-FB2E-7B76-733E-4C0D7E922535}"/>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8" name="Picture 7">
            <a:extLst>
              <a:ext uri="{FF2B5EF4-FFF2-40B4-BE49-F238E27FC236}">
                <a16:creationId xmlns:a16="http://schemas.microsoft.com/office/drawing/2014/main" id="{4F9B4BBD-DD35-7142-E4CC-93869CECEBF8}"/>
              </a:ext>
            </a:extLst>
          </p:cNvPr>
          <p:cNvPicPr>
            <a:picLocks noChangeAspect="1"/>
          </p:cNvPicPr>
          <p:nvPr/>
        </p:nvPicPr>
        <p:blipFill>
          <a:blip r:embed="rId3"/>
          <a:stretch>
            <a:fillRect/>
          </a:stretch>
        </p:blipFill>
        <p:spPr>
          <a:xfrm>
            <a:off x="5697606" y="127220"/>
            <a:ext cx="1153652" cy="1153652"/>
          </a:xfrm>
          <a:prstGeom prst="rect">
            <a:avLst/>
          </a:prstGeom>
        </p:spPr>
      </p:pic>
    </p:spTree>
    <p:extLst>
      <p:ext uri="{BB962C8B-B14F-4D97-AF65-F5344CB8AC3E}">
        <p14:creationId xmlns:p14="http://schemas.microsoft.com/office/powerpoint/2010/main" val="4050139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B303B952-32E8-59BD-A7BD-D03F8B5D6361}"/>
            </a:ext>
          </a:extLst>
        </p:cNvPr>
        <p:cNvGrpSpPr/>
        <p:nvPr/>
      </p:nvGrpSpPr>
      <p:grpSpPr>
        <a:xfrm>
          <a:off x="0" y="0"/>
          <a:ext cx="0" cy="0"/>
          <a:chOff x="0" y="0"/>
          <a:chExt cx="0" cy="0"/>
        </a:xfrm>
      </p:grpSpPr>
      <p:sp>
        <p:nvSpPr>
          <p:cNvPr id="94" name="Google Shape;94;p15">
            <a:extLst>
              <a:ext uri="{FF2B5EF4-FFF2-40B4-BE49-F238E27FC236}">
                <a16:creationId xmlns:a16="http://schemas.microsoft.com/office/drawing/2014/main" id="{4F79A198-DEB4-C59F-91B3-30D2B1A394DD}"/>
              </a:ext>
            </a:extLst>
          </p:cNvPr>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Aplikacija</a:t>
            </a:r>
            <a:endParaRPr sz="3600"/>
          </a:p>
        </p:txBody>
      </p:sp>
      <p:sp>
        <p:nvSpPr>
          <p:cNvPr id="96" name="Google Shape;96;p15">
            <a:extLst>
              <a:ext uri="{FF2B5EF4-FFF2-40B4-BE49-F238E27FC236}">
                <a16:creationId xmlns:a16="http://schemas.microsoft.com/office/drawing/2014/main" id="{1AE1ADDA-5664-7ABC-3800-78C66C85EBD8}"/>
              </a:ext>
            </a:extLst>
          </p:cNvPr>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2E3037"/>
                </a:solidFill>
                <a:latin typeface="Quicksand"/>
                <a:ea typeface="Quicksand"/>
                <a:cs typeface="Quicksand"/>
                <a:sym typeface="Quicksand"/>
              </a:rPr>
              <a:t>5</a:t>
            </a:r>
            <a:endParaRPr sz="3000">
              <a:solidFill>
                <a:srgbClr val="2E3037"/>
              </a:solidFill>
              <a:latin typeface="Quicksand"/>
              <a:ea typeface="Quicksand"/>
              <a:cs typeface="Quicksand"/>
              <a:sym typeface="Quicksand"/>
            </a:endParaRPr>
          </a:p>
        </p:txBody>
      </p:sp>
      <p:sp>
        <p:nvSpPr>
          <p:cNvPr id="97" name="Google Shape;97;p15">
            <a:extLst>
              <a:ext uri="{FF2B5EF4-FFF2-40B4-BE49-F238E27FC236}">
                <a16:creationId xmlns:a16="http://schemas.microsoft.com/office/drawing/2014/main" id="{B3718F43-54B0-3A95-69B4-C9CC1E201987}"/>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02603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422E2FB-E3C4-0851-AF09-ED9831DCFB86}"/>
            </a:ext>
          </a:extLst>
        </p:cNvPr>
        <p:cNvGrpSpPr/>
        <p:nvPr/>
      </p:nvGrpSpPr>
      <p:grpSpPr>
        <a:xfrm>
          <a:off x="0" y="0"/>
          <a:ext cx="0" cy="0"/>
          <a:chOff x="0" y="0"/>
          <a:chExt cx="0" cy="0"/>
        </a:xfrm>
      </p:grpSpPr>
      <p:sp>
        <p:nvSpPr>
          <p:cNvPr id="116" name="Google Shape;116;p18">
            <a:extLst>
              <a:ext uri="{FF2B5EF4-FFF2-40B4-BE49-F238E27FC236}">
                <a16:creationId xmlns:a16="http://schemas.microsoft.com/office/drawing/2014/main" id="{7DD20B71-877D-CA87-304B-60DC35D4DFF3}"/>
              </a:ext>
            </a:extLst>
          </p:cNvPr>
          <p:cNvSpPr txBox="1">
            <a:spLocks noGrp="1"/>
          </p:cNvSpPr>
          <p:nvPr>
            <p:ph type="ctrTitle" idx="4294967295"/>
          </p:nvPr>
        </p:nvSpPr>
        <p:spPr>
          <a:xfrm>
            <a:off x="1015412" y="949556"/>
            <a:ext cx="1822636" cy="57993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Sadržaj</a:t>
            </a:r>
            <a:endParaRPr sz="3600"/>
          </a:p>
        </p:txBody>
      </p:sp>
      <p:sp>
        <p:nvSpPr>
          <p:cNvPr id="123" name="Google Shape;123;p18">
            <a:extLst>
              <a:ext uri="{FF2B5EF4-FFF2-40B4-BE49-F238E27FC236}">
                <a16:creationId xmlns:a16="http://schemas.microsoft.com/office/drawing/2014/main" id="{2C3F21A0-7CBA-F4A5-5842-306C05F42075}"/>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1" name="TextBox 20">
            <a:extLst>
              <a:ext uri="{FF2B5EF4-FFF2-40B4-BE49-F238E27FC236}">
                <a16:creationId xmlns:a16="http://schemas.microsoft.com/office/drawing/2014/main" id="{3D3E7EE7-39C3-0729-C60A-38538E84ADCD}"/>
              </a:ext>
            </a:extLst>
          </p:cNvPr>
          <p:cNvSpPr txBox="1"/>
          <p:nvPr/>
        </p:nvSpPr>
        <p:spPr>
          <a:xfrm>
            <a:off x="1015412" y="1947175"/>
            <a:ext cx="6016253" cy="2246769"/>
          </a:xfrm>
          <a:prstGeom prst="rect">
            <a:avLst/>
          </a:prstGeom>
          <a:noFill/>
        </p:spPr>
        <p:txBody>
          <a:bodyPr wrap="square">
            <a:spAutoFit/>
          </a:bodyPr>
          <a:lstStyle/>
          <a:p>
            <a:pPr marL="457200" marR="0" lvl="0" indent="-381000" algn="l" defTabSz="914400" rtl="0" eaLnBrk="1" fontAlgn="auto" latinLnBrk="0" hangingPunct="1">
              <a:lnSpc>
                <a:spcPct val="100000"/>
              </a:lnSpc>
              <a:spcBef>
                <a:spcPts val="600"/>
              </a:spcBef>
              <a:spcAft>
                <a:spcPts val="0"/>
              </a:spcAft>
              <a:buClr>
                <a:srgbClr val="39C0BA"/>
              </a:buClr>
              <a:buSzPts val="2400"/>
              <a:buFont typeface="Quicksand"/>
              <a:buChar char="◦"/>
              <a:tabLst/>
              <a:defRPr/>
            </a:pPr>
            <a:r>
              <a:rPr kumimoji="0" lang="sr-Latn-RS" sz="2400" b="0" i="0" u="none" strike="noStrike" kern="0" cap="none" spc="0" normalizeH="0" baseline="0" noProof="0">
                <a:ln>
                  <a:noFill/>
                </a:ln>
                <a:solidFill>
                  <a:srgbClr val="F3F3F3"/>
                </a:solidFill>
                <a:effectLst/>
                <a:uLnTx/>
                <a:uFillTx/>
                <a:latin typeface="Quicksand"/>
                <a:sym typeface="Quicksand"/>
              </a:rPr>
              <a:t>Uvod</a:t>
            </a:r>
          </a:p>
          <a:p>
            <a:pPr marL="457200" marR="0" lvl="0" indent="-381000" algn="l" defTabSz="914400" rtl="0" eaLnBrk="1" fontAlgn="auto" latinLnBrk="0" hangingPunct="1">
              <a:lnSpc>
                <a:spcPct val="100000"/>
              </a:lnSpc>
              <a:spcBef>
                <a:spcPts val="600"/>
              </a:spcBef>
              <a:spcAft>
                <a:spcPts val="0"/>
              </a:spcAft>
              <a:buClr>
                <a:srgbClr val="39C0BA"/>
              </a:buClr>
              <a:buSzPts val="2400"/>
              <a:buFont typeface="Quicksand"/>
              <a:buChar char="◦"/>
              <a:tabLst/>
              <a:defRPr/>
            </a:pPr>
            <a:r>
              <a:rPr lang="sr-Latn-RS" sz="2400">
                <a:solidFill>
                  <a:srgbClr val="F3F3F3"/>
                </a:solidFill>
                <a:latin typeface="Quicksand"/>
                <a:sym typeface="Quicksand"/>
              </a:rPr>
              <a:t>Šta je FFmpeg</a:t>
            </a:r>
            <a:r>
              <a:rPr lang="en-GB" sz="2400">
                <a:solidFill>
                  <a:srgbClr val="F3F3F3"/>
                </a:solidFill>
                <a:latin typeface="Quicksand"/>
                <a:sym typeface="Quicksand"/>
              </a:rPr>
              <a:t>?</a:t>
            </a:r>
          </a:p>
          <a:p>
            <a:pPr marL="457200" marR="0" lvl="0" indent="-381000" algn="l" defTabSz="914400" rtl="0" eaLnBrk="1" fontAlgn="auto" latinLnBrk="0" hangingPunct="1">
              <a:lnSpc>
                <a:spcPct val="100000"/>
              </a:lnSpc>
              <a:spcBef>
                <a:spcPts val="600"/>
              </a:spcBef>
              <a:spcAft>
                <a:spcPts val="0"/>
              </a:spcAft>
              <a:buClr>
                <a:srgbClr val="39C0BA"/>
              </a:buClr>
              <a:buSzPts val="2400"/>
              <a:buFont typeface="Quicksand"/>
              <a:buChar char="◦"/>
              <a:tabLst/>
              <a:defRPr/>
            </a:pPr>
            <a:r>
              <a:rPr kumimoji="0" lang="en-GB" sz="2400" b="0" i="0" u="none" strike="noStrike" kern="0" cap="none" spc="0" normalizeH="0" baseline="0" noProof="0">
                <a:ln>
                  <a:noFill/>
                </a:ln>
                <a:solidFill>
                  <a:srgbClr val="F3F3F3"/>
                </a:solidFill>
                <a:effectLst/>
                <a:uLnTx/>
                <a:uFillTx/>
                <a:latin typeface="Quicksand"/>
                <a:sym typeface="Quicksand"/>
              </a:rPr>
              <a:t>Osnovne odlike i primena</a:t>
            </a:r>
            <a:endParaRPr kumimoji="0" lang="sr-Latn-RS" sz="2400" b="0" i="0" u="none" strike="noStrike" kern="0" cap="none" spc="0" normalizeH="0" baseline="0" noProof="0">
              <a:ln>
                <a:noFill/>
              </a:ln>
              <a:solidFill>
                <a:srgbClr val="F3F3F3"/>
              </a:solidFill>
              <a:effectLst/>
              <a:uLnTx/>
              <a:uFillTx/>
              <a:latin typeface="Quicksand"/>
              <a:sym typeface="Quicksand"/>
            </a:endParaRPr>
          </a:p>
          <a:p>
            <a:pPr marL="457200" marR="0" lvl="0" indent="-381000" algn="l" defTabSz="914400" rtl="0" eaLnBrk="1" fontAlgn="auto" latinLnBrk="0" hangingPunct="1">
              <a:lnSpc>
                <a:spcPct val="100000"/>
              </a:lnSpc>
              <a:spcBef>
                <a:spcPts val="600"/>
              </a:spcBef>
              <a:spcAft>
                <a:spcPts val="0"/>
              </a:spcAft>
              <a:buClr>
                <a:srgbClr val="39C0BA"/>
              </a:buClr>
              <a:buSzPts val="2400"/>
              <a:buFont typeface="Quicksand"/>
              <a:buChar char="◦"/>
              <a:tabLst/>
              <a:defRPr/>
            </a:pPr>
            <a:r>
              <a:rPr lang="en-GB" sz="2400">
                <a:solidFill>
                  <a:srgbClr val="F3F3F3"/>
                </a:solidFill>
                <a:latin typeface="Quicksand"/>
                <a:sym typeface="Quicksand"/>
              </a:rPr>
              <a:t>Pore</a:t>
            </a:r>
            <a:r>
              <a:rPr lang="sr-Latn-RS" sz="2400">
                <a:solidFill>
                  <a:srgbClr val="F3F3F3"/>
                </a:solidFill>
                <a:latin typeface="Quicksand"/>
                <a:sym typeface="Quicksand"/>
              </a:rPr>
              <a:t>đenje sa postojećim </a:t>
            </a:r>
            <a:r>
              <a:rPr lang="en-US" sz="2400">
                <a:solidFill>
                  <a:srgbClr val="F3F3F3"/>
                </a:solidFill>
                <a:latin typeface="Quicksand"/>
                <a:sym typeface="Quicksand"/>
              </a:rPr>
              <a:t>re</a:t>
            </a:r>
            <a:r>
              <a:rPr lang="sr-Latn-RS" sz="2400">
                <a:solidFill>
                  <a:srgbClr val="F3F3F3"/>
                </a:solidFill>
                <a:latin typeface="Quicksand"/>
                <a:sym typeface="Quicksand"/>
              </a:rPr>
              <a:t>šenjima</a:t>
            </a:r>
          </a:p>
          <a:p>
            <a:pPr marL="457200" marR="0" lvl="0" indent="-381000" algn="l" defTabSz="914400" rtl="0" eaLnBrk="1" fontAlgn="auto" latinLnBrk="0" hangingPunct="1">
              <a:lnSpc>
                <a:spcPct val="100000"/>
              </a:lnSpc>
              <a:spcBef>
                <a:spcPts val="600"/>
              </a:spcBef>
              <a:spcAft>
                <a:spcPts val="0"/>
              </a:spcAft>
              <a:buClr>
                <a:srgbClr val="39C0BA"/>
              </a:buClr>
              <a:buSzPts val="2400"/>
              <a:buFont typeface="Quicksand"/>
              <a:buChar char="◦"/>
              <a:tabLst/>
              <a:defRPr/>
            </a:pPr>
            <a:r>
              <a:rPr kumimoji="0" lang="en-GB" sz="2400" b="0" i="0" u="none" strike="noStrike" kern="0" cap="none" spc="0" normalizeH="0" baseline="0" noProof="0">
                <a:ln>
                  <a:noFill/>
                </a:ln>
                <a:solidFill>
                  <a:srgbClr val="F3F3F3"/>
                </a:solidFill>
                <a:effectLst/>
                <a:uLnTx/>
                <a:uFillTx/>
                <a:latin typeface="Quicksand"/>
                <a:sym typeface="Quicksand"/>
              </a:rPr>
              <a:t>Aplikacija</a:t>
            </a:r>
            <a:endParaRPr kumimoji="0" lang="en-US" sz="2400" b="0" i="0" u="none" strike="noStrike" kern="0" cap="none" spc="0" normalizeH="0" baseline="0" noProof="0">
              <a:ln>
                <a:noFill/>
              </a:ln>
              <a:solidFill>
                <a:srgbClr val="F3F3F3"/>
              </a:solidFill>
              <a:effectLst/>
              <a:uLnTx/>
              <a:uFillTx/>
              <a:latin typeface="Quicksand"/>
              <a:sym typeface="Quicksand"/>
            </a:endParaRPr>
          </a:p>
        </p:txBody>
      </p:sp>
    </p:spTree>
    <p:extLst>
      <p:ext uri="{BB962C8B-B14F-4D97-AF65-F5344CB8AC3E}">
        <p14:creationId xmlns:p14="http://schemas.microsoft.com/office/powerpoint/2010/main" val="2768175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0476C0B6-0352-D6C4-542C-D5493DA54E6A}"/>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2F6A9336-2D9B-5C01-BC1E-43E8B4C88A2F}"/>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rgbClr val="39C0BA"/>
                </a:solidFill>
              </a:rPr>
              <a:t>Tehnologije</a:t>
            </a:r>
            <a:endParaRPr sz="3600">
              <a:solidFill>
                <a:srgbClr val="39C0BA"/>
              </a:solidFill>
            </a:endParaRPr>
          </a:p>
        </p:txBody>
      </p:sp>
      <p:sp>
        <p:nvSpPr>
          <p:cNvPr id="109" name="Google Shape;109;p17">
            <a:extLst>
              <a:ext uri="{FF2B5EF4-FFF2-40B4-BE49-F238E27FC236}">
                <a16:creationId xmlns:a16="http://schemas.microsoft.com/office/drawing/2014/main" id="{8B6DF900-2E13-28CF-620D-F6792EF9F158}"/>
              </a:ext>
            </a:extLst>
          </p:cNvPr>
          <p:cNvSpPr txBox="1">
            <a:spLocks noGrp="1"/>
          </p:cNvSpPr>
          <p:nvPr>
            <p:ph type="body" idx="1"/>
          </p:nvPr>
        </p:nvSpPr>
        <p:spPr>
          <a:xfrm>
            <a:off x="1049867" y="1165081"/>
            <a:ext cx="7829973" cy="1406669"/>
          </a:xfrm>
          <a:prstGeom prst="rect">
            <a:avLst/>
          </a:prstGeom>
        </p:spPr>
        <p:txBody>
          <a:bodyPr spcFirstLastPara="1" wrap="square" lIns="91425" tIns="91425" rIns="91425" bIns="91425" anchor="t" anchorCtr="0">
            <a:noAutofit/>
          </a:bodyPr>
          <a:lstStyle/>
          <a:p>
            <a:pPr marL="76200" indent="0">
              <a:buClr>
                <a:schemeClr val="accent1"/>
              </a:buClr>
              <a:buSzPts val="2400"/>
              <a:buNone/>
            </a:pPr>
            <a:r>
              <a:rPr lang="sr-Latn-RS" sz="2000"/>
              <a:t>Tehnologije korišćene za kreiranje aplikacije:</a:t>
            </a:r>
          </a:p>
          <a:p>
            <a:pPr marL="419100" indent="-342900">
              <a:buClr>
                <a:schemeClr val="accent1"/>
              </a:buClr>
              <a:buSzPts val="2400"/>
            </a:pPr>
            <a:r>
              <a:rPr lang="sr-Latn-RS" sz="2000"/>
              <a:t>Python</a:t>
            </a:r>
          </a:p>
          <a:p>
            <a:pPr marL="419100" indent="-342900">
              <a:buClr>
                <a:schemeClr val="accent1"/>
              </a:buClr>
              <a:buSzPts val="2400"/>
            </a:pPr>
            <a:r>
              <a:rPr lang="sr-Latn-RS" sz="2000"/>
              <a:t>Biblioteke ffmpeg, tkinter, ttkbootstrap i PIL</a:t>
            </a:r>
          </a:p>
          <a:p>
            <a:pPr marL="419100" indent="-342900">
              <a:buClr>
                <a:schemeClr val="accent1"/>
              </a:buClr>
              <a:buSzPts val="2400"/>
            </a:pPr>
            <a:r>
              <a:rPr lang="sr-Latn-RS" sz="2000"/>
              <a:t>FFmpeg frejmvork (</a:t>
            </a:r>
            <a:r>
              <a:rPr lang="sr-Latn-RS" sz="2000">
                <a:hlinkClick r:id="rId3"/>
              </a:rPr>
              <a:t>https://www.ffmpeg.org/download.html</a:t>
            </a:r>
            <a:r>
              <a:rPr lang="sr-Latn-RS" sz="2000"/>
              <a:t>)</a:t>
            </a:r>
          </a:p>
          <a:p>
            <a:pPr marL="76200" indent="0">
              <a:buClr>
                <a:schemeClr val="accent1"/>
              </a:buClr>
              <a:buSzPts val="2400"/>
              <a:buNone/>
            </a:pPr>
            <a:endParaRPr lang="sr-Latn-RS" sz="2000"/>
          </a:p>
          <a:p>
            <a:pPr marL="76200" lvl="0" indent="0" algn="l" rtl="0">
              <a:spcBef>
                <a:spcPts val="600"/>
              </a:spcBef>
              <a:spcAft>
                <a:spcPts val="0"/>
              </a:spcAft>
              <a:buClr>
                <a:schemeClr val="accent1"/>
              </a:buClr>
              <a:buSzPts val="2400"/>
              <a:buNone/>
            </a:pPr>
            <a:endParaRPr lang="sr-Latn-RS" sz="2000"/>
          </a:p>
        </p:txBody>
      </p:sp>
      <p:sp>
        <p:nvSpPr>
          <p:cNvPr id="110" name="Google Shape;110;p17">
            <a:extLst>
              <a:ext uri="{FF2B5EF4-FFF2-40B4-BE49-F238E27FC236}">
                <a16:creationId xmlns:a16="http://schemas.microsoft.com/office/drawing/2014/main" id="{1B2445F2-F508-781A-5146-CBD948BF8642}"/>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3" name="Picture 2">
            <a:extLst>
              <a:ext uri="{FF2B5EF4-FFF2-40B4-BE49-F238E27FC236}">
                <a16:creationId xmlns:a16="http://schemas.microsoft.com/office/drawing/2014/main" id="{9A087A01-C759-4A81-3C23-C3FB796AB3C9}"/>
              </a:ext>
            </a:extLst>
          </p:cNvPr>
          <p:cNvPicPr>
            <a:picLocks noChangeAspect="1"/>
          </p:cNvPicPr>
          <p:nvPr/>
        </p:nvPicPr>
        <p:blipFill>
          <a:blip r:embed="rId4"/>
          <a:stretch>
            <a:fillRect/>
          </a:stretch>
        </p:blipFill>
        <p:spPr>
          <a:xfrm>
            <a:off x="2715046" y="3069923"/>
            <a:ext cx="1281704" cy="1406670"/>
          </a:xfrm>
          <a:prstGeom prst="rect">
            <a:avLst/>
          </a:prstGeom>
        </p:spPr>
      </p:pic>
      <p:pic>
        <p:nvPicPr>
          <p:cNvPr id="12" name="Picture 11">
            <a:extLst>
              <a:ext uri="{FF2B5EF4-FFF2-40B4-BE49-F238E27FC236}">
                <a16:creationId xmlns:a16="http://schemas.microsoft.com/office/drawing/2014/main" id="{60E312C1-A0C6-DA22-8C0A-03AEEDE9E8FD}"/>
              </a:ext>
            </a:extLst>
          </p:cNvPr>
          <p:cNvPicPr>
            <a:picLocks noChangeAspect="1"/>
          </p:cNvPicPr>
          <p:nvPr/>
        </p:nvPicPr>
        <p:blipFill>
          <a:blip r:embed="rId5"/>
          <a:stretch>
            <a:fillRect/>
          </a:stretch>
        </p:blipFill>
        <p:spPr>
          <a:xfrm>
            <a:off x="4478867" y="2710400"/>
            <a:ext cx="3054543" cy="2036362"/>
          </a:xfrm>
          <a:prstGeom prst="rect">
            <a:avLst/>
          </a:prstGeom>
        </p:spPr>
      </p:pic>
    </p:spTree>
    <p:extLst>
      <p:ext uri="{BB962C8B-B14F-4D97-AF65-F5344CB8AC3E}">
        <p14:creationId xmlns:p14="http://schemas.microsoft.com/office/powerpoint/2010/main" val="1532294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DAE7BAB4-03C9-9B93-B04F-3A27AA67A3EB}"/>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F23A49A4-29D0-1C60-1B91-BF102851E06F}"/>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TextBox 2">
            <a:extLst>
              <a:ext uri="{FF2B5EF4-FFF2-40B4-BE49-F238E27FC236}">
                <a16:creationId xmlns:a16="http://schemas.microsoft.com/office/drawing/2014/main" id="{5CA9032A-DF96-61B0-BBFB-D6DF32F5E6E5}"/>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8BDE9353-DE86-000A-FD5C-65630073E745}"/>
              </a:ext>
            </a:extLst>
          </p:cNvPr>
          <p:cNvSpPr txBox="1"/>
          <p:nvPr/>
        </p:nvSpPr>
        <p:spPr>
          <a:xfrm>
            <a:off x="960539" y="472345"/>
            <a:ext cx="2210499"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Trimovanje</a:t>
            </a:r>
            <a:endParaRPr kumimoji="0" lang="sr-Latn-RS" sz="2000" b="0" i="0" u="none" strike="noStrike" kern="0" cap="none" spc="0" normalizeH="0" baseline="0" noProof="0">
              <a:ln>
                <a:noFill/>
              </a:ln>
              <a:solidFill>
                <a:srgbClr val="F3F3F3"/>
              </a:solidFill>
              <a:effectLst/>
              <a:uLnTx/>
              <a:uFillTx/>
              <a:latin typeface="Quicksand"/>
              <a:sym typeface="Quicksand"/>
            </a:endParaRPr>
          </a:p>
        </p:txBody>
      </p:sp>
      <p:pic>
        <p:nvPicPr>
          <p:cNvPr id="2" name="Trim">
            <a:hlinkClick r:id="" action="ppaction://media"/>
            <a:extLst>
              <a:ext uri="{FF2B5EF4-FFF2-40B4-BE49-F238E27FC236}">
                <a16:creationId xmlns:a16="http://schemas.microsoft.com/office/drawing/2014/main" id="{21009258-FA11-CF05-C841-A731FD7F78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677" y="872455"/>
            <a:ext cx="5332646" cy="4033094"/>
          </a:xfrm>
          <a:prstGeom prst="rect">
            <a:avLst/>
          </a:prstGeom>
        </p:spPr>
      </p:pic>
    </p:spTree>
    <p:extLst>
      <p:ext uri="{BB962C8B-B14F-4D97-AF65-F5344CB8AC3E}">
        <p14:creationId xmlns:p14="http://schemas.microsoft.com/office/powerpoint/2010/main" val="22165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CD5D737A-02F6-CAD6-4C7F-2745FF022360}"/>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88688FCC-8281-2D22-F796-F6AE5676DF2B}"/>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TextBox 2">
            <a:extLst>
              <a:ext uri="{FF2B5EF4-FFF2-40B4-BE49-F238E27FC236}">
                <a16:creationId xmlns:a16="http://schemas.microsoft.com/office/drawing/2014/main" id="{E0963BF8-496D-3853-4B8C-168E8F82F105}"/>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7E3A50E2-D168-E2C1-9BFB-4172DE30B6CB}"/>
              </a:ext>
            </a:extLst>
          </p:cNvPr>
          <p:cNvSpPr txBox="1"/>
          <p:nvPr/>
        </p:nvSpPr>
        <p:spPr>
          <a:xfrm>
            <a:off x="960539" y="472345"/>
            <a:ext cx="2210499"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Merge</a:t>
            </a:r>
            <a:endParaRPr kumimoji="0" lang="sr-Latn-RS" sz="2000" b="0" i="0" u="none" strike="noStrike" kern="0" cap="none" spc="0" normalizeH="0" baseline="0" noProof="0">
              <a:ln>
                <a:noFill/>
              </a:ln>
              <a:solidFill>
                <a:srgbClr val="F3F3F3"/>
              </a:solidFill>
              <a:effectLst/>
              <a:uLnTx/>
              <a:uFillTx/>
              <a:latin typeface="Quicksand"/>
              <a:sym typeface="Quicksand"/>
            </a:endParaRPr>
          </a:p>
        </p:txBody>
      </p:sp>
      <p:pic>
        <p:nvPicPr>
          <p:cNvPr id="2" name="Merge">
            <a:hlinkClick r:id="" action="ppaction://media"/>
            <a:extLst>
              <a:ext uri="{FF2B5EF4-FFF2-40B4-BE49-F238E27FC236}">
                <a16:creationId xmlns:a16="http://schemas.microsoft.com/office/drawing/2014/main" id="{1E0390FA-00E1-9E95-71D2-347BD9C916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91892" y="865256"/>
            <a:ext cx="5347761" cy="4044525"/>
          </a:xfrm>
          <a:prstGeom prst="rect">
            <a:avLst/>
          </a:prstGeom>
        </p:spPr>
      </p:pic>
    </p:spTree>
    <p:extLst>
      <p:ext uri="{BB962C8B-B14F-4D97-AF65-F5344CB8AC3E}">
        <p14:creationId xmlns:p14="http://schemas.microsoft.com/office/powerpoint/2010/main" val="169782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0A99F417-5CC7-5947-23A0-0ECF8292D143}"/>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2525866E-56EE-7E9F-5728-D2DB447B963B}"/>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TextBox 2">
            <a:extLst>
              <a:ext uri="{FF2B5EF4-FFF2-40B4-BE49-F238E27FC236}">
                <a16:creationId xmlns:a16="http://schemas.microsoft.com/office/drawing/2014/main" id="{8DC7E38F-4EA0-DFEE-AB59-7A0F476A87E1}"/>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770F3272-B502-45FA-A9D9-452B7DE1C069}"/>
              </a:ext>
            </a:extLst>
          </p:cNvPr>
          <p:cNvSpPr txBox="1"/>
          <p:nvPr/>
        </p:nvSpPr>
        <p:spPr>
          <a:xfrm>
            <a:off x="960539" y="472345"/>
            <a:ext cx="4581520"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Konverzija fajl</a:t>
            </a:r>
            <a:r>
              <a:rPr kumimoji="0" lang="sr-Latn-RS" sz="2000" b="0" i="0" u="none" strike="noStrike" kern="0" cap="none" spc="0" normalizeH="0" baseline="0" noProof="0">
                <a:ln>
                  <a:noFill/>
                </a:ln>
                <a:solidFill>
                  <a:srgbClr val="F3F3F3"/>
                </a:solidFill>
                <a:effectLst/>
                <a:uLnTx/>
                <a:uFillTx/>
                <a:latin typeface="Quicksand"/>
                <a:sym typeface="Quicksand"/>
              </a:rPr>
              <a:t>ova i kompresija</a:t>
            </a:r>
          </a:p>
        </p:txBody>
      </p:sp>
      <p:pic>
        <p:nvPicPr>
          <p:cNvPr id="2" name="Konverzija">
            <a:hlinkClick r:id="" action="ppaction://media"/>
            <a:extLst>
              <a:ext uri="{FF2B5EF4-FFF2-40B4-BE49-F238E27FC236}">
                <a16:creationId xmlns:a16="http://schemas.microsoft.com/office/drawing/2014/main" id="{E7E1DA6D-FC8D-CFAC-AFA5-6C0094EFC2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2859" y="872425"/>
            <a:ext cx="5338281" cy="4037356"/>
          </a:xfrm>
          <a:prstGeom prst="rect">
            <a:avLst/>
          </a:prstGeom>
        </p:spPr>
      </p:pic>
    </p:spTree>
    <p:extLst>
      <p:ext uri="{BB962C8B-B14F-4D97-AF65-F5344CB8AC3E}">
        <p14:creationId xmlns:p14="http://schemas.microsoft.com/office/powerpoint/2010/main" val="417498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ED972B42-027F-33DD-08A2-35D5ACF77CFF}"/>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E33B86FC-3588-2C54-82A9-6CDA1CEC8FF3}"/>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TextBox 2">
            <a:extLst>
              <a:ext uri="{FF2B5EF4-FFF2-40B4-BE49-F238E27FC236}">
                <a16:creationId xmlns:a16="http://schemas.microsoft.com/office/drawing/2014/main" id="{E8C1E538-24A7-F074-55B6-780426C40CA6}"/>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D05F377B-7E91-1D87-0D91-953E4EF049DE}"/>
              </a:ext>
            </a:extLst>
          </p:cNvPr>
          <p:cNvSpPr txBox="1"/>
          <p:nvPr/>
        </p:nvSpPr>
        <p:spPr>
          <a:xfrm>
            <a:off x="960539" y="472345"/>
            <a:ext cx="4581520"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sr-Latn-RS" sz="2000" b="0" i="0" u="none" strike="noStrike" kern="0" cap="none" spc="0" normalizeH="0" baseline="0" noProof="0">
                <a:ln>
                  <a:noFill/>
                </a:ln>
                <a:solidFill>
                  <a:srgbClr val="F3F3F3"/>
                </a:solidFill>
                <a:effectLst/>
                <a:uLnTx/>
                <a:uFillTx/>
                <a:latin typeface="Quicksand"/>
                <a:sym typeface="Quicksand"/>
              </a:rPr>
              <a:t>Pregled kompresovanih fajlova</a:t>
            </a:r>
          </a:p>
        </p:txBody>
      </p:sp>
      <p:pic>
        <p:nvPicPr>
          <p:cNvPr id="4" name="Tabela">
            <a:hlinkClick r:id="" action="ppaction://media"/>
            <a:extLst>
              <a:ext uri="{FF2B5EF4-FFF2-40B4-BE49-F238E27FC236}">
                <a16:creationId xmlns:a16="http://schemas.microsoft.com/office/drawing/2014/main" id="{C88D1E8A-9BEA-C879-9341-3668D6ABDF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91892" y="848734"/>
            <a:ext cx="5369607" cy="4061047"/>
          </a:xfrm>
          <a:prstGeom prst="rect">
            <a:avLst/>
          </a:prstGeom>
        </p:spPr>
      </p:pic>
    </p:spTree>
    <p:extLst>
      <p:ext uri="{BB962C8B-B14F-4D97-AF65-F5344CB8AC3E}">
        <p14:creationId xmlns:p14="http://schemas.microsoft.com/office/powerpoint/2010/main" val="392432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A1FD6F4F-C345-1C6E-CCF0-1FF3B3404280}"/>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350615D8-7C08-D993-9F19-8104A690F965}"/>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TextBox 2">
            <a:extLst>
              <a:ext uri="{FF2B5EF4-FFF2-40B4-BE49-F238E27FC236}">
                <a16:creationId xmlns:a16="http://schemas.microsoft.com/office/drawing/2014/main" id="{E970C989-73C1-ACE5-E66C-78F40CD8D0F9}"/>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DE3C895B-E395-679A-A20F-261A4BA07A7A}"/>
              </a:ext>
            </a:extLst>
          </p:cNvPr>
          <p:cNvSpPr txBox="1"/>
          <p:nvPr/>
        </p:nvSpPr>
        <p:spPr>
          <a:xfrm>
            <a:off x="960539" y="472345"/>
            <a:ext cx="3611461"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Editovanje</a:t>
            </a:r>
            <a:r>
              <a:rPr kumimoji="0" lang="sr-Latn-RS" sz="2000" b="0" i="0" u="none" strike="noStrike" kern="0" cap="none" spc="0" normalizeH="0" baseline="0" noProof="0">
                <a:ln>
                  <a:noFill/>
                </a:ln>
                <a:solidFill>
                  <a:srgbClr val="F3F3F3"/>
                </a:solidFill>
                <a:effectLst/>
                <a:uLnTx/>
                <a:uFillTx/>
                <a:latin typeface="Quicksand"/>
                <a:sym typeface="Quicksand"/>
              </a:rPr>
              <a:t> metapodataka</a:t>
            </a:r>
          </a:p>
        </p:txBody>
      </p:sp>
      <p:pic>
        <p:nvPicPr>
          <p:cNvPr id="4" name="Edit">
            <a:hlinkClick r:id="" action="ppaction://media"/>
            <a:extLst>
              <a:ext uri="{FF2B5EF4-FFF2-40B4-BE49-F238E27FC236}">
                <a16:creationId xmlns:a16="http://schemas.microsoft.com/office/drawing/2014/main" id="{4FF566EB-F5BA-1CF5-112C-0DEE69D038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1482" y="870342"/>
            <a:ext cx="5341035" cy="4039439"/>
          </a:xfrm>
          <a:prstGeom prst="rect">
            <a:avLst/>
          </a:prstGeom>
        </p:spPr>
      </p:pic>
    </p:spTree>
    <p:extLst>
      <p:ext uri="{BB962C8B-B14F-4D97-AF65-F5344CB8AC3E}">
        <p14:creationId xmlns:p14="http://schemas.microsoft.com/office/powerpoint/2010/main" val="130497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E520C292-4CB6-4FAE-9B8A-F94789C7D80D}"/>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46FF028D-B83B-E1DE-C25B-E126ADD3BBC4}"/>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3" name="TextBox 2">
            <a:extLst>
              <a:ext uri="{FF2B5EF4-FFF2-40B4-BE49-F238E27FC236}">
                <a16:creationId xmlns:a16="http://schemas.microsoft.com/office/drawing/2014/main" id="{DD889F2A-7B72-7400-DF1D-26B41A77692A}"/>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3E3ED1F2-9378-9462-A9EA-92C484319D60}"/>
              </a:ext>
            </a:extLst>
          </p:cNvPr>
          <p:cNvSpPr txBox="1"/>
          <p:nvPr/>
        </p:nvSpPr>
        <p:spPr>
          <a:xfrm>
            <a:off x="960538" y="472345"/>
            <a:ext cx="4295273"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sr-Latn-RS" sz="2000" b="0" i="0" u="none" strike="noStrike" kern="0" cap="none" spc="0" normalizeH="0" baseline="0" noProof="0">
                <a:ln>
                  <a:noFill/>
                </a:ln>
                <a:solidFill>
                  <a:srgbClr val="F3F3F3"/>
                </a:solidFill>
                <a:effectLst/>
                <a:uLnTx/>
                <a:uFillTx/>
                <a:latin typeface="Quicksand"/>
                <a:sym typeface="Quicksand"/>
              </a:rPr>
              <a:t>Dodatno </a:t>
            </a:r>
            <a:r>
              <a:rPr lang="sr-Latn-RS" sz="2000">
                <a:solidFill>
                  <a:srgbClr val="F3F3F3"/>
                </a:solidFill>
                <a:latin typeface="Quicksand"/>
                <a:sym typeface="Quicksand"/>
              </a:rPr>
              <a:t>p</a:t>
            </a:r>
            <a:r>
              <a:rPr kumimoji="0" lang="en-US" sz="2000" b="0" i="0" u="none" strike="noStrike" kern="0" cap="none" spc="0" normalizeH="0" baseline="0" noProof="0">
                <a:ln>
                  <a:noFill/>
                </a:ln>
                <a:solidFill>
                  <a:srgbClr val="F3F3F3"/>
                </a:solidFill>
                <a:effectLst/>
                <a:uLnTx/>
                <a:uFillTx/>
                <a:latin typeface="Quicksand"/>
                <a:sym typeface="Quicksand"/>
              </a:rPr>
              <a:t>ode</a:t>
            </a:r>
            <a:r>
              <a:rPr kumimoji="0" lang="sr-Latn-RS" sz="2000" b="0" i="0" u="none" strike="noStrike" kern="0" cap="none" spc="0" normalizeH="0" baseline="0" noProof="0">
                <a:ln>
                  <a:noFill/>
                </a:ln>
                <a:solidFill>
                  <a:srgbClr val="F3F3F3"/>
                </a:solidFill>
                <a:effectLst/>
                <a:uLnTx/>
                <a:uFillTx/>
                <a:latin typeface="Quicksand"/>
                <a:sym typeface="Quicksand"/>
              </a:rPr>
              <a:t>šavanje audia</a:t>
            </a:r>
          </a:p>
        </p:txBody>
      </p:sp>
      <p:pic>
        <p:nvPicPr>
          <p:cNvPr id="4" name="Advanced edit">
            <a:hlinkClick r:id="" action="ppaction://media"/>
            <a:extLst>
              <a:ext uri="{FF2B5EF4-FFF2-40B4-BE49-F238E27FC236}">
                <a16:creationId xmlns:a16="http://schemas.microsoft.com/office/drawing/2014/main" id="{6CAB5CE4-DB2A-3C02-F1FD-95FD1A8D8E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4767" y="875311"/>
            <a:ext cx="5334466" cy="4034470"/>
          </a:xfrm>
          <a:prstGeom prst="rect">
            <a:avLst/>
          </a:prstGeom>
        </p:spPr>
      </p:pic>
    </p:spTree>
    <p:extLst>
      <p:ext uri="{BB962C8B-B14F-4D97-AF65-F5344CB8AC3E}">
        <p14:creationId xmlns:p14="http://schemas.microsoft.com/office/powerpoint/2010/main" val="336332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2">
          <a:extLst>
            <a:ext uri="{FF2B5EF4-FFF2-40B4-BE49-F238E27FC236}">
              <a16:creationId xmlns:a16="http://schemas.microsoft.com/office/drawing/2014/main" id="{2813BB6C-0A2C-589E-ECF6-637A0E19985B}"/>
            </a:ext>
          </a:extLst>
        </p:cNvPr>
        <p:cNvGrpSpPr/>
        <p:nvPr/>
      </p:nvGrpSpPr>
      <p:grpSpPr>
        <a:xfrm>
          <a:off x="0" y="0"/>
          <a:ext cx="0" cy="0"/>
          <a:chOff x="0" y="0"/>
          <a:chExt cx="0" cy="0"/>
        </a:xfrm>
      </p:grpSpPr>
      <p:sp>
        <p:nvSpPr>
          <p:cNvPr id="644" name="Google Shape;644;p46">
            <a:extLst>
              <a:ext uri="{FF2B5EF4-FFF2-40B4-BE49-F238E27FC236}">
                <a16:creationId xmlns:a16="http://schemas.microsoft.com/office/drawing/2014/main" id="{59230140-C7FD-E1B4-B4F4-45F41F8F5438}"/>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3" name="TextBox 2">
            <a:extLst>
              <a:ext uri="{FF2B5EF4-FFF2-40B4-BE49-F238E27FC236}">
                <a16:creationId xmlns:a16="http://schemas.microsoft.com/office/drawing/2014/main" id="{9CB0C8E9-5271-060F-1F9A-D732154095CF}"/>
              </a:ext>
            </a:extLst>
          </p:cNvPr>
          <p:cNvSpPr txBox="1"/>
          <p:nvPr/>
        </p:nvSpPr>
        <p:spPr>
          <a:xfrm>
            <a:off x="1333850" y="872455"/>
            <a:ext cx="184731" cy="400110"/>
          </a:xfrm>
          <a:prstGeom prst="rect">
            <a:avLst/>
          </a:prstGeom>
          <a:noFill/>
        </p:spPr>
        <p:txBody>
          <a:bodyPr wrap="none" rtlCol="0">
            <a:spAutoFit/>
          </a:bodyPr>
          <a:lstStyle/>
          <a:p>
            <a:endParaRPr lang="sr-Latn-RS" sz="2000">
              <a:latin typeface="Quicksand" panose="020B0604020202020204" charset="0"/>
            </a:endParaRPr>
          </a:p>
        </p:txBody>
      </p:sp>
      <p:sp>
        <p:nvSpPr>
          <p:cNvPr id="16" name="TextBox 15">
            <a:extLst>
              <a:ext uri="{FF2B5EF4-FFF2-40B4-BE49-F238E27FC236}">
                <a16:creationId xmlns:a16="http://schemas.microsoft.com/office/drawing/2014/main" id="{5245B2C1-D335-8D7C-CBD3-FE15DA7097A4}"/>
              </a:ext>
            </a:extLst>
          </p:cNvPr>
          <p:cNvSpPr txBox="1"/>
          <p:nvPr/>
        </p:nvSpPr>
        <p:spPr>
          <a:xfrm>
            <a:off x="960538" y="472345"/>
            <a:ext cx="4295273" cy="400110"/>
          </a:xfrm>
          <a:prstGeom prst="rect">
            <a:avLst/>
          </a:prstGeom>
          <a:noFill/>
        </p:spPr>
        <p:txBody>
          <a:bodyPr wrap="square">
            <a:spAutoFit/>
          </a:bodyPr>
          <a:lstStyle/>
          <a:p>
            <a:pPr marL="76200" marR="0" lvl="0" algn="l" defTabSz="914400" rtl="0" eaLnBrk="1" fontAlgn="auto" latinLnBrk="0" hangingPunct="1">
              <a:lnSpc>
                <a:spcPct val="100000"/>
              </a:lnSpc>
              <a:spcBef>
                <a:spcPts val="600"/>
              </a:spcBef>
              <a:spcAft>
                <a:spcPts val="0"/>
              </a:spcAft>
              <a:buClr>
                <a:srgbClr val="39C0BA"/>
              </a:buClr>
              <a:buSzPts val="2400"/>
              <a:tabLst/>
              <a:defRPr/>
            </a:pPr>
            <a:r>
              <a:rPr kumimoji="0" lang="en-US" sz="2000" b="0" i="0" u="none" strike="noStrike" kern="0" cap="none" spc="0" normalizeH="0" baseline="0" noProof="0">
                <a:ln>
                  <a:noFill/>
                </a:ln>
                <a:solidFill>
                  <a:srgbClr val="F3F3F3"/>
                </a:solidFill>
                <a:effectLst/>
                <a:uLnTx/>
                <a:uFillTx/>
                <a:latin typeface="Quicksand"/>
                <a:sym typeface="Quicksand"/>
              </a:rPr>
              <a:t>Ekstrakcija audia iz video fajla</a:t>
            </a:r>
            <a:endParaRPr kumimoji="0" lang="sr-Latn-RS" sz="2000" b="0" i="0" u="none" strike="noStrike" kern="0" cap="none" spc="0" normalizeH="0" baseline="0" noProof="0">
              <a:ln>
                <a:noFill/>
              </a:ln>
              <a:solidFill>
                <a:srgbClr val="F3F3F3"/>
              </a:solidFill>
              <a:effectLst/>
              <a:uLnTx/>
              <a:uFillTx/>
              <a:latin typeface="Quicksand"/>
              <a:sym typeface="Quicksand"/>
            </a:endParaRPr>
          </a:p>
        </p:txBody>
      </p:sp>
      <p:pic>
        <p:nvPicPr>
          <p:cNvPr id="4" name="Ekstrakcija">
            <a:hlinkClick r:id="" action="ppaction://media"/>
            <a:extLst>
              <a:ext uri="{FF2B5EF4-FFF2-40B4-BE49-F238E27FC236}">
                <a16:creationId xmlns:a16="http://schemas.microsoft.com/office/drawing/2014/main" id="{7B0FB917-C28C-390A-2179-3A8FC2DFAF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1045" y="872455"/>
            <a:ext cx="5341910" cy="4040100"/>
          </a:xfrm>
          <a:prstGeom prst="rect">
            <a:avLst/>
          </a:prstGeom>
        </p:spPr>
      </p:pic>
    </p:spTree>
    <p:extLst>
      <p:ext uri="{BB962C8B-B14F-4D97-AF65-F5344CB8AC3E}">
        <p14:creationId xmlns:p14="http://schemas.microsoft.com/office/powerpoint/2010/main" val="195636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2C119E1B-2B16-47FC-6825-7F797563EFFE}"/>
            </a:ext>
          </a:extLst>
        </p:cNvPr>
        <p:cNvGrpSpPr/>
        <p:nvPr/>
      </p:nvGrpSpPr>
      <p:grpSpPr>
        <a:xfrm>
          <a:off x="0" y="0"/>
          <a:ext cx="0" cy="0"/>
          <a:chOff x="0" y="0"/>
          <a:chExt cx="0" cy="0"/>
        </a:xfrm>
      </p:grpSpPr>
      <p:sp>
        <p:nvSpPr>
          <p:cNvPr id="324" name="Google Shape;324;p33">
            <a:extLst>
              <a:ext uri="{FF2B5EF4-FFF2-40B4-BE49-F238E27FC236}">
                <a16:creationId xmlns:a16="http://schemas.microsoft.com/office/drawing/2014/main" id="{71A5534E-352E-7476-FB5F-EF133756CAC0}"/>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 name="Google Shape;336;p34">
            <a:extLst>
              <a:ext uri="{FF2B5EF4-FFF2-40B4-BE49-F238E27FC236}">
                <a16:creationId xmlns:a16="http://schemas.microsoft.com/office/drawing/2014/main" id="{AF1A21DD-706F-527E-E230-020E52CF5445}"/>
              </a:ext>
            </a:extLst>
          </p:cNvPr>
          <p:cNvSpPr txBox="1">
            <a:spLocks noGrp="1"/>
          </p:cNvSpPr>
          <p:nvPr>
            <p:ph type="body" idx="4294967295"/>
          </p:nvPr>
        </p:nvSpPr>
        <p:spPr>
          <a:xfrm>
            <a:off x="2462188" y="2280972"/>
            <a:ext cx="5269196" cy="581555"/>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sr-Latn-RS" sz="4800">
                <a:solidFill>
                  <a:srgbClr val="F3F3F3"/>
                </a:solidFill>
              </a:rPr>
              <a:t>Hvala na pažnji!</a:t>
            </a:r>
            <a:endParaRPr sz="4800">
              <a:solidFill>
                <a:srgbClr val="F3F3F3"/>
              </a:solidFill>
            </a:endParaRPr>
          </a:p>
        </p:txBody>
      </p:sp>
    </p:spTree>
    <p:extLst>
      <p:ext uri="{BB962C8B-B14F-4D97-AF65-F5344CB8AC3E}">
        <p14:creationId xmlns:p14="http://schemas.microsoft.com/office/powerpoint/2010/main" val="625538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Uvod</a:t>
            </a:r>
            <a:endParaRPr sz="360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E3037"/>
                </a:solidFill>
                <a:latin typeface="Quicksand"/>
                <a:ea typeface="Quicksand"/>
                <a:cs typeface="Quicksand"/>
                <a:sym typeface="Quicksand"/>
              </a:rPr>
              <a:t>1</a:t>
            </a:r>
            <a:endParaRPr sz="300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rgbClr val="39C0BA"/>
                </a:solidFill>
              </a:rPr>
              <a:t>Uvod</a:t>
            </a:r>
            <a:endParaRPr sz="3600">
              <a:solidFill>
                <a:srgbClr val="39C0BA"/>
              </a:solidFill>
            </a:endParaRPr>
          </a:p>
        </p:txBody>
      </p:sp>
      <p:sp>
        <p:nvSpPr>
          <p:cNvPr id="109" name="Google Shape;109;p17"/>
          <p:cNvSpPr txBox="1">
            <a:spLocks noGrp="1"/>
          </p:cNvSpPr>
          <p:nvPr>
            <p:ph type="body" idx="1"/>
          </p:nvPr>
        </p:nvSpPr>
        <p:spPr>
          <a:xfrm>
            <a:off x="1107671" y="1360629"/>
            <a:ext cx="6928658"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US" sz="2000"/>
              <a:t>Upravljanje </a:t>
            </a:r>
            <a:r>
              <a:rPr lang="sr-Latn-RS" sz="2000"/>
              <a:t>i konverzija audio fajlova danas postaju sve važniji</a:t>
            </a:r>
          </a:p>
          <a:p>
            <a:pPr marL="457200" lvl="0" indent="-381000" algn="l" rtl="0">
              <a:spcBef>
                <a:spcPts val="600"/>
              </a:spcBef>
              <a:spcAft>
                <a:spcPts val="0"/>
              </a:spcAft>
              <a:buClr>
                <a:schemeClr val="accent1"/>
              </a:buClr>
              <a:buSzPts val="2400"/>
              <a:buChar char="◦"/>
            </a:pPr>
            <a:r>
              <a:rPr lang="sr-Latn-RS" sz="2000"/>
              <a:t>Aplikacije koje omogućavaju jednostavnu i efikasnu obradu zvuka pružaju korisnicima fleksibilnost da konvertuju, optimizuju i uređuju audio zapise za različite potrebe</a:t>
            </a:r>
          </a:p>
          <a:p>
            <a:pPr marL="457200" lvl="0" indent="-381000" algn="l" rtl="0">
              <a:spcBef>
                <a:spcPts val="600"/>
              </a:spcBef>
              <a:spcAft>
                <a:spcPts val="0"/>
              </a:spcAft>
              <a:buClr>
                <a:schemeClr val="accent1"/>
              </a:buClr>
              <a:buSzPts val="2400"/>
              <a:buChar char="◦"/>
            </a:pPr>
            <a:r>
              <a:rPr lang="sr-Latn-RS" sz="2000"/>
              <a:t>Neka od najpopularnijih rešenja koja se koriste za ovu svrhu su Audacity, VLC Media Player i drugi</a:t>
            </a:r>
            <a:endParaRPr sz="2000"/>
          </a:p>
        </p:txBody>
      </p:sp>
      <p:sp>
        <p:nvSpPr>
          <p:cNvPr id="110" name="Google Shape;110;p17"/>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F566AD16-9783-C36A-B141-269D53013AB4}"/>
            </a:ext>
          </a:extLst>
        </p:cNvPr>
        <p:cNvGrpSpPr/>
        <p:nvPr/>
      </p:nvGrpSpPr>
      <p:grpSpPr>
        <a:xfrm>
          <a:off x="0" y="0"/>
          <a:ext cx="0" cy="0"/>
          <a:chOff x="0" y="0"/>
          <a:chExt cx="0" cy="0"/>
        </a:xfrm>
      </p:grpSpPr>
      <p:sp>
        <p:nvSpPr>
          <p:cNvPr id="94" name="Google Shape;94;p15">
            <a:extLst>
              <a:ext uri="{FF2B5EF4-FFF2-40B4-BE49-F238E27FC236}">
                <a16:creationId xmlns:a16="http://schemas.microsoft.com/office/drawing/2014/main" id="{94408085-EF0B-0BA6-0AEE-776E6F132DD9}"/>
              </a:ext>
            </a:extLst>
          </p:cNvPr>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Šta je FFmpeg</a:t>
            </a:r>
            <a:r>
              <a:rPr lang="en-US" sz="3600"/>
              <a:t>?</a:t>
            </a:r>
            <a:endParaRPr sz="3600"/>
          </a:p>
        </p:txBody>
      </p:sp>
      <p:sp>
        <p:nvSpPr>
          <p:cNvPr id="96" name="Google Shape;96;p15">
            <a:extLst>
              <a:ext uri="{FF2B5EF4-FFF2-40B4-BE49-F238E27FC236}">
                <a16:creationId xmlns:a16="http://schemas.microsoft.com/office/drawing/2014/main" id="{5478B513-AC4A-08BB-9972-528D29CE75BE}"/>
              </a:ext>
            </a:extLst>
          </p:cNvPr>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E3037"/>
                </a:solidFill>
                <a:latin typeface="Quicksand"/>
                <a:ea typeface="Quicksand"/>
                <a:cs typeface="Quicksand"/>
                <a:sym typeface="Quicksand"/>
              </a:rPr>
              <a:t>2</a:t>
            </a:r>
            <a:endParaRPr sz="3000">
              <a:solidFill>
                <a:srgbClr val="2E3037"/>
              </a:solidFill>
              <a:latin typeface="Quicksand"/>
              <a:ea typeface="Quicksand"/>
              <a:cs typeface="Quicksand"/>
              <a:sym typeface="Quicksand"/>
            </a:endParaRPr>
          </a:p>
        </p:txBody>
      </p:sp>
      <p:sp>
        <p:nvSpPr>
          <p:cNvPr id="97" name="Google Shape;97;p15">
            <a:extLst>
              <a:ext uri="{FF2B5EF4-FFF2-40B4-BE49-F238E27FC236}">
                <a16:creationId xmlns:a16="http://schemas.microsoft.com/office/drawing/2014/main" id="{83F104EB-EAA3-C4E8-F1A2-5A3E48C63B32}"/>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479785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86DDC5DA-CE22-45E0-0883-FAE4E91E8A7E}"/>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569CEE26-133C-DA38-27FD-3F7175904841}"/>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rgbClr val="39C0BA"/>
                </a:solidFill>
              </a:rPr>
              <a:t>Šta je F</a:t>
            </a:r>
            <a:r>
              <a:rPr lang="en-US" sz="3600">
                <a:solidFill>
                  <a:srgbClr val="39C0BA"/>
                </a:solidFill>
              </a:rPr>
              <a:t>F</a:t>
            </a:r>
            <a:r>
              <a:rPr lang="sr-Latn-RS" sz="3600">
                <a:solidFill>
                  <a:srgbClr val="39C0BA"/>
                </a:solidFill>
              </a:rPr>
              <a:t>mpeg</a:t>
            </a:r>
            <a:r>
              <a:rPr lang="en-US" sz="3600">
                <a:solidFill>
                  <a:srgbClr val="39C0BA"/>
                </a:solidFill>
              </a:rPr>
              <a:t>?</a:t>
            </a:r>
            <a:endParaRPr sz="3600">
              <a:solidFill>
                <a:srgbClr val="39C0BA"/>
              </a:solidFill>
            </a:endParaRPr>
          </a:p>
        </p:txBody>
      </p:sp>
      <p:sp>
        <p:nvSpPr>
          <p:cNvPr id="109" name="Google Shape;109;p17">
            <a:extLst>
              <a:ext uri="{FF2B5EF4-FFF2-40B4-BE49-F238E27FC236}">
                <a16:creationId xmlns:a16="http://schemas.microsoft.com/office/drawing/2014/main" id="{2CF225EC-5137-0598-B259-20DCE6220674}"/>
              </a:ext>
            </a:extLst>
          </p:cNvPr>
          <p:cNvSpPr txBox="1">
            <a:spLocks noGrp="1"/>
          </p:cNvSpPr>
          <p:nvPr>
            <p:ph type="body" idx="1"/>
          </p:nvPr>
        </p:nvSpPr>
        <p:spPr>
          <a:xfrm>
            <a:off x="1107671" y="1542376"/>
            <a:ext cx="7282796" cy="268142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US" sz="2000"/>
              <a:t>Cross-platform re</a:t>
            </a:r>
            <a:r>
              <a:rPr lang="sr-Latn-RS" sz="2000"/>
              <a:t>šenje za snimanje, konvertovanje i strimovanje audio i video sadržaja</a:t>
            </a:r>
          </a:p>
          <a:p>
            <a:pPr marL="457200" lvl="0" indent="-381000" algn="l" rtl="0">
              <a:spcBef>
                <a:spcPts val="600"/>
              </a:spcBef>
              <a:spcAft>
                <a:spcPts val="0"/>
              </a:spcAft>
              <a:buClr>
                <a:schemeClr val="accent1"/>
              </a:buClr>
              <a:buSzPts val="2400"/>
              <a:buChar char="◦"/>
            </a:pPr>
            <a:r>
              <a:rPr lang="sr-Latn-RS" sz="2000"/>
              <a:t>Vodeći multimedijalni frejmvork sposoban da dekodira, kodira, filtrira, reprodukuje... gotovo sve što su ljudi i mašine stvorili</a:t>
            </a:r>
          </a:p>
          <a:p>
            <a:pPr marL="457200" lvl="0" indent="-381000" algn="l" rtl="0">
              <a:spcBef>
                <a:spcPts val="600"/>
              </a:spcBef>
              <a:spcAft>
                <a:spcPts val="0"/>
              </a:spcAft>
              <a:buClr>
                <a:schemeClr val="accent1"/>
              </a:buClr>
              <a:buSzPts val="2400"/>
              <a:buChar char="◦"/>
            </a:pPr>
            <a:r>
              <a:rPr lang="sr-Latn-RS" sz="2000"/>
              <a:t>Ffmpeg je frejmork i source-code, nije proizvod spreman za upotrebu odmah po instalaciji</a:t>
            </a:r>
            <a:endParaRPr sz="2000"/>
          </a:p>
        </p:txBody>
      </p:sp>
      <p:sp>
        <p:nvSpPr>
          <p:cNvPr id="110" name="Google Shape;110;p17">
            <a:extLst>
              <a:ext uri="{FF2B5EF4-FFF2-40B4-BE49-F238E27FC236}">
                <a16:creationId xmlns:a16="http://schemas.microsoft.com/office/drawing/2014/main" id="{D069B887-BC62-1CBA-C4D1-EF200E817E4A}"/>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2" name="Picture 1">
            <a:extLst>
              <a:ext uri="{FF2B5EF4-FFF2-40B4-BE49-F238E27FC236}">
                <a16:creationId xmlns:a16="http://schemas.microsoft.com/office/drawing/2014/main" id="{B9BBB241-F1B7-C2F2-E765-CE459735F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6439"/>
            <a:ext cx="2076086" cy="1012092"/>
          </a:xfrm>
          <a:prstGeom prst="rect">
            <a:avLst/>
          </a:prstGeom>
        </p:spPr>
      </p:pic>
    </p:spTree>
    <p:extLst>
      <p:ext uri="{BB962C8B-B14F-4D97-AF65-F5344CB8AC3E}">
        <p14:creationId xmlns:p14="http://schemas.microsoft.com/office/powerpoint/2010/main" val="1983580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5D6933B8-5AF6-CC3E-F0AD-21B98B4643BB}"/>
            </a:ext>
          </a:extLst>
        </p:cNvPr>
        <p:cNvGrpSpPr/>
        <p:nvPr/>
      </p:nvGrpSpPr>
      <p:grpSpPr>
        <a:xfrm>
          <a:off x="0" y="0"/>
          <a:ext cx="0" cy="0"/>
          <a:chOff x="0" y="0"/>
          <a:chExt cx="0" cy="0"/>
        </a:xfrm>
      </p:grpSpPr>
      <p:sp>
        <p:nvSpPr>
          <p:cNvPr id="108" name="Google Shape;108;p17">
            <a:extLst>
              <a:ext uri="{FF2B5EF4-FFF2-40B4-BE49-F238E27FC236}">
                <a16:creationId xmlns:a16="http://schemas.microsoft.com/office/drawing/2014/main" id="{5A9C2B66-F7E9-0833-6230-427879738ADA}"/>
              </a:ext>
            </a:extLst>
          </p:cNvPr>
          <p:cNvSpPr txBox="1">
            <a:spLocks noGrp="1"/>
          </p:cNvSpPr>
          <p:nvPr>
            <p:ph type="title"/>
          </p:nvPr>
        </p:nvSpPr>
        <p:spPr>
          <a:xfrm>
            <a:off x="1049867" y="597449"/>
            <a:ext cx="6858000" cy="4289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sr-Latn-RS" sz="3600">
                <a:solidFill>
                  <a:srgbClr val="39C0BA"/>
                </a:solidFill>
              </a:rPr>
              <a:t>Šta je F</a:t>
            </a:r>
            <a:r>
              <a:rPr lang="en-US" sz="3600">
                <a:solidFill>
                  <a:srgbClr val="39C0BA"/>
                </a:solidFill>
              </a:rPr>
              <a:t>F</a:t>
            </a:r>
            <a:r>
              <a:rPr lang="sr-Latn-RS" sz="3600">
                <a:solidFill>
                  <a:srgbClr val="39C0BA"/>
                </a:solidFill>
              </a:rPr>
              <a:t>mpeg</a:t>
            </a:r>
            <a:r>
              <a:rPr lang="en-US" sz="3600">
                <a:solidFill>
                  <a:srgbClr val="39C0BA"/>
                </a:solidFill>
              </a:rPr>
              <a:t>?</a:t>
            </a:r>
            <a:endParaRPr sz="3600">
              <a:solidFill>
                <a:srgbClr val="39C0BA"/>
              </a:solidFill>
            </a:endParaRPr>
          </a:p>
        </p:txBody>
      </p:sp>
      <p:sp>
        <p:nvSpPr>
          <p:cNvPr id="109" name="Google Shape;109;p17">
            <a:extLst>
              <a:ext uri="{FF2B5EF4-FFF2-40B4-BE49-F238E27FC236}">
                <a16:creationId xmlns:a16="http://schemas.microsoft.com/office/drawing/2014/main" id="{2724DBF2-9F01-876A-B48E-5B7E2AF9E626}"/>
              </a:ext>
            </a:extLst>
          </p:cNvPr>
          <p:cNvSpPr txBox="1">
            <a:spLocks noGrp="1"/>
          </p:cNvSpPr>
          <p:nvPr>
            <p:ph type="body" idx="1"/>
          </p:nvPr>
        </p:nvSpPr>
        <p:spPr>
          <a:xfrm>
            <a:off x="1083734" y="1888941"/>
            <a:ext cx="7282796" cy="2115792"/>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sr-Latn-RS" sz="2000"/>
              <a:t>Open-source alat za manipulaciju audio (video) fajlova</a:t>
            </a:r>
          </a:p>
          <a:p>
            <a:pPr marL="457200" lvl="0" indent="-381000" algn="l" rtl="0">
              <a:spcBef>
                <a:spcPts val="600"/>
              </a:spcBef>
              <a:spcAft>
                <a:spcPts val="0"/>
              </a:spcAft>
              <a:buClr>
                <a:schemeClr val="accent1"/>
              </a:buClr>
              <a:buSzPts val="2400"/>
              <a:buChar char="◦"/>
            </a:pPr>
            <a:r>
              <a:rPr lang="sr-Latn-RS" sz="2000"/>
              <a:t>Nastao 2000. godine</a:t>
            </a:r>
          </a:p>
          <a:p>
            <a:pPr marL="457200" lvl="0" indent="-381000" algn="l" rtl="0">
              <a:spcBef>
                <a:spcPts val="600"/>
              </a:spcBef>
              <a:spcAft>
                <a:spcPts val="0"/>
              </a:spcAft>
              <a:buClr>
                <a:schemeClr val="accent1"/>
              </a:buClr>
              <a:buSzPts val="2400"/>
              <a:buChar char="◦"/>
            </a:pPr>
            <a:r>
              <a:rPr lang="sr-Latn-RS" sz="2000"/>
              <a:t>Redovno se ažurira (poslednja verzija izašla 30. sept.)</a:t>
            </a:r>
          </a:p>
          <a:p>
            <a:pPr marL="457200" lvl="0" indent="-381000" algn="l" rtl="0">
              <a:spcBef>
                <a:spcPts val="600"/>
              </a:spcBef>
              <a:spcAft>
                <a:spcPts val="0"/>
              </a:spcAft>
              <a:buClr>
                <a:schemeClr val="accent1"/>
              </a:buClr>
              <a:buSzPts val="2400"/>
              <a:buChar char="◦"/>
            </a:pPr>
            <a:r>
              <a:rPr lang="sr-Latn-RS" sz="2000"/>
              <a:t>Koristi razne biblioteke i alate za svoj rad</a:t>
            </a:r>
          </a:p>
          <a:p>
            <a:pPr marL="457200" lvl="0" indent="-381000" algn="l" rtl="0">
              <a:spcBef>
                <a:spcPts val="600"/>
              </a:spcBef>
              <a:spcAft>
                <a:spcPts val="0"/>
              </a:spcAft>
              <a:buClr>
                <a:schemeClr val="accent1"/>
              </a:buClr>
              <a:buSzPts val="2400"/>
              <a:buChar char="◦"/>
            </a:pPr>
            <a:r>
              <a:rPr lang="sr-Latn-RS" sz="2000"/>
              <a:t>Može se koristiti samostalno preko komandne linije (CLI)</a:t>
            </a:r>
            <a:endParaRPr sz="2000"/>
          </a:p>
        </p:txBody>
      </p:sp>
      <p:sp>
        <p:nvSpPr>
          <p:cNvPr id="110" name="Google Shape;110;p17">
            <a:extLst>
              <a:ext uri="{FF2B5EF4-FFF2-40B4-BE49-F238E27FC236}">
                <a16:creationId xmlns:a16="http://schemas.microsoft.com/office/drawing/2014/main" id="{661F49EC-1926-B2D4-0773-2F57195EF264}"/>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Picture 1">
            <a:extLst>
              <a:ext uri="{FF2B5EF4-FFF2-40B4-BE49-F238E27FC236}">
                <a16:creationId xmlns:a16="http://schemas.microsoft.com/office/drawing/2014/main" id="{3806C050-F46B-7EAE-49B4-612F92FB1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6439"/>
            <a:ext cx="2076086" cy="1012092"/>
          </a:xfrm>
          <a:prstGeom prst="rect">
            <a:avLst/>
          </a:prstGeom>
        </p:spPr>
      </p:pic>
    </p:spTree>
    <p:extLst>
      <p:ext uri="{BB962C8B-B14F-4D97-AF65-F5344CB8AC3E}">
        <p14:creationId xmlns:p14="http://schemas.microsoft.com/office/powerpoint/2010/main" val="390518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80143542-39F4-62DC-8805-77BA7F056709}"/>
            </a:ext>
          </a:extLst>
        </p:cNvPr>
        <p:cNvGrpSpPr/>
        <p:nvPr/>
      </p:nvGrpSpPr>
      <p:grpSpPr>
        <a:xfrm>
          <a:off x="0" y="0"/>
          <a:ext cx="0" cy="0"/>
          <a:chOff x="0" y="0"/>
          <a:chExt cx="0" cy="0"/>
        </a:xfrm>
      </p:grpSpPr>
      <p:sp>
        <p:nvSpPr>
          <p:cNvPr id="116" name="Google Shape;116;p18">
            <a:extLst>
              <a:ext uri="{FF2B5EF4-FFF2-40B4-BE49-F238E27FC236}">
                <a16:creationId xmlns:a16="http://schemas.microsoft.com/office/drawing/2014/main" id="{4B0D84F0-A7FD-A45E-0CB0-71B2E5DBDAFA}"/>
              </a:ext>
            </a:extLst>
          </p:cNvPr>
          <p:cNvSpPr txBox="1">
            <a:spLocks noGrp="1"/>
          </p:cNvSpPr>
          <p:nvPr>
            <p:ph type="ctrTitle" idx="4294967295"/>
          </p:nvPr>
        </p:nvSpPr>
        <p:spPr>
          <a:xfrm>
            <a:off x="3633815" y="166027"/>
            <a:ext cx="2463683"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GUI vs CLI</a:t>
            </a:r>
            <a:endParaRPr sz="3600"/>
          </a:p>
        </p:txBody>
      </p:sp>
      <p:sp>
        <p:nvSpPr>
          <p:cNvPr id="123" name="Google Shape;123;p18">
            <a:extLst>
              <a:ext uri="{FF2B5EF4-FFF2-40B4-BE49-F238E27FC236}">
                <a16:creationId xmlns:a16="http://schemas.microsoft.com/office/drawing/2014/main" id="{4D657F3D-CD0F-E8DF-2959-FD40427F3E66}"/>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Content Placeholder 4">
            <a:extLst>
              <a:ext uri="{FF2B5EF4-FFF2-40B4-BE49-F238E27FC236}">
                <a16:creationId xmlns:a16="http://schemas.microsoft.com/office/drawing/2014/main" id="{5E683CEA-BADC-AA00-3965-BA58450F8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592" y="1325827"/>
            <a:ext cx="3542065" cy="2491846"/>
          </a:xfrm>
          <a:prstGeom prst="rect">
            <a:avLst/>
          </a:prstGeom>
        </p:spPr>
      </p:pic>
      <p:pic>
        <p:nvPicPr>
          <p:cNvPr id="3" name="Picture 2">
            <a:extLst>
              <a:ext uri="{FF2B5EF4-FFF2-40B4-BE49-F238E27FC236}">
                <a16:creationId xmlns:a16="http://schemas.microsoft.com/office/drawing/2014/main" id="{DE5F8079-5F50-6FDB-167C-2C7114ECC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442" y="1325827"/>
            <a:ext cx="3542065" cy="2491846"/>
          </a:xfrm>
          <a:prstGeom prst="rect">
            <a:avLst/>
          </a:prstGeom>
        </p:spPr>
      </p:pic>
    </p:spTree>
    <p:extLst>
      <p:ext uri="{BB962C8B-B14F-4D97-AF65-F5344CB8AC3E}">
        <p14:creationId xmlns:p14="http://schemas.microsoft.com/office/powerpoint/2010/main" val="90136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946073CF-9803-3096-E956-564A4CF4D413}"/>
            </a:ext>
          </a:extLst>
        </p:cNvPr>
        <p:cNvGrpSpPr/>
        <p:nvPr/>
      </p:nvGrpSpPr>
      <p:grpSpPr>
        <a:xfrm>
          <a:off x="0" y="0"/>
          <a:ext cx="0" cy="0"/>
          <a:chOff x="0" y="0"/>
          <a:chExt cx="0" cy="0"/>
        </a:xfrm>
      </p:grpSpPr>
      <p:sp>
        <p:nvSpPr>
          <p:cNvPr id="94" name="Google Shape;94;p15">
            <a:extLst>
              <a:ext uri="{FF2B5EF4-FFF2-40B4-BE49-F238E27FC236}">
                <a16:creationId xmlns:a16="http://schemas.microsoft.com/office/drawing/2014/main" id="{418B9838-C97D-FA1D-1F6F-54AEDFD377D0}"/>
              </a:ext>
            </a:extLst>
          </p:cNvPr>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sz="3600"/>
              <a:t>Osnovne odlike i primena</a:t>
            </a:r>
            <a:endParaRPr sz="3600"/>
          </a:p>
        </p:txBody>
      </p:sp>
      <p:sp>
        <p:nvSpPr>
          <p:cNvPr id="96" name="Google Shape;96;p15">
            <a:extLst>
              <a:ext uri="{FF2B5EF4-FFF2-40B4-BE49-F238E27FC236}">
                <a16:creationId xmlns:a16="http://schemas.microsoft.com/office/drawing/2014/main" id="{D0730867-D3E6-C6F9-9613-4AC3E77913B6}"/>
              </a:ext>
            </a:extLst>
          </p:cNvPr>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sr-Latn-RS" sz="3000">
                <a:solidFill>
                  <a:srgbClr val="2E3037"/>
                </a:solidFill>
                <a:latin typeface="Quicksand"/>
                <a:ea typeface="Quicksand"/>
                <a:cs typeface="Quicksand"/>
                <a:sym typeface="Quicksand"/>
              </a:rPr>
              <a:t>3</a:t>
            </a:r>
            <a:endParaRPr sz="3000">
              <a:solidFill>
                <a:srgbClr val="2E3037"/>
              </a:solidFill>
              <a:latin typeface="Quicksand"/>
              <a:ea typeface="Quicksand"/>
              <a:cs typeface="Quicksand"/>
              <a:sym typeface="Quicksand"/>
            </a:endParaRPr>
          </a:p>
        </p:txBody>
      </p:sp>
      <p:sp>
        <p:nvSpPr>
          <p:cNvPr id="97" name="Google Shape;97;p15">
            <a:extLst>
              <a:ext uri="{FF2B5EF4-FFF2-40B4-BE49-F238E27FC236}">
                <a16:creationId xmlns:a16="http://schemas.microsoft.com/office/drawing/2014/main" id="{D9DFA557-6C72-D5F3-C4EE-3C897D3D3346}"/>
              </a:ext>
            </a:extLst>
          </p:cNvPr>
          <p:cNvSpPr txBox="1">
            <a:spLocks noGrp="1"/>
          </p:cNvSpPr>
          <p:nvPr>
            <p:ph type="sldNum" idx="12"/>
          </p:nvPr>
        </p:nvSpPr>
        <p:spPr>
          <a:xfrm>
            <a:off x="8523157" y="47521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983425831"/>
      </p:ext>
    </p:extLst>
  </p:cSld>
  <p:clrMapOvr>
    <a:masterClrMapping/>
  </p:clrMapOvr>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2025</Words>
  <Application>Microsoft Office PowerPoint</Application>
  <PresentationFormat>On-screen Show (16:9)</PresentationFormat>
  <Paragraphs>242</Paragraphs>
  <Slides>28</Slides>
  <Notes>28</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Helvetica</vt:lpstr>
      <vt:lpstr>Arial</vt:lpstr>
      <vt:lpstr>Quicksand</vt:lpstr>
      <vt:lpstr>Times New Roman</vt:lpstr>
      <vt:lpstr>Eleanor template</vt:lpstr>
      <vt:lpstr>Aplikacija za rad sa audio fajlovima</vt:lpstr>
      <vt:lpstr>Sadržaj</vt:lpstr>
      <vt:lpstr>Uvod</vt:lpstr>
      <vt:lpstr>Uvod</vt:lpstr>
      <vt:lpstr>Šta je FFmpeg?</vt:lpstr>
      <vt:lpstr>Šta je FFmpeg?</vt:lpstr>
      <vt:lpstr>Šta je FFmpeg?</vt:lpstr>
      <vt:lpstr>GUI vs CLI</vt:lpstr>
      <vt:lpstr>Osnovne odlike i primena</vt:lpstr>
      <vt:lpstr>Osnovne odlike</vt:lpstr>
      <vt:lpstr>Ffmpeg komande</vt:lpstr>
      <vt:lpstr>Ffmpeg funkcije (Python biblioteka)</vt:lpstr>
      <vt:lpstr>Primena Ffmpeg-a</vt:lpstr>
      <vt:lpstr>Primena Ffmpeg-a (nastavak)</vt:lpstr>
      <vt:lpstr>PowerPoint Presentation</vt:lpstr>
      <vt:lpstr>Poređenje sa postojećim rešenjima</vt:lpstr>
      <vt:lpstr>Ffmpeg vs GStreamer</vt:lpstr>
      <vt:lpstr>Ffmpeg vs Audacity</vt:lpstr>
      <vt:lpstr>Aplikacija</vt:lpstr>
      <vt:lpstr>Tehnologije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Danilo</cp:lastModifiedBy>
  <cp:revision>23</cp:revision>
  <dcterms:modified xsi:type="dcterms:W3CDTF">2024-11-22T14:22:12Z</dcterms:modified>
</cp:coreProperties>
</file>